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notesSlides/notesSlide9.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0.xml" ContentType="application/vnd.openxmlformats-officedocument.presentationml.notesSlide+xml"/>
  <Override PartName="/ppt/tags/tag28.xml" ContentType="application/vnd.openxmlformats-officedocument.presentationml.tags+xml"/>
  <Override PartName="/ppt/notesSlides/notesSlide11.xml" ContentType="application/vnd.openxmlformats-officedocument.presentationml.notesSlide+xml"/>
  <Override PartName="/ppt/tags/tag29.xml" ContentType="application/vnd.openxmlformats-officedocument.presentationml.tags+xml"/>
  <Override PartName="/ppt/notesSlides/notesSlide12.xml" ContentType="application/vnd.openxmlformats-officedocument.presentationml.notesSlide+xml"/>
  <Override PartName="/ppt/tags/tag30.xml" ContentType="application/vnd.openxmlformats-officedocument.presentationml.tags+xml"/>
  <Override PartName="/ppt/notesSlides/notesSlide13.xml" ContentType="application/vnd.openxmlformats-officedocument.presentationml.notesSlide+xml"/>
  <Override PartName="/ppt/tags/tag31.xml" ContentType="application/vnd.openxmlformats-officedocument.presentationml.tags+xml"/>
  <Override PartName="/ppt/notesSlides/notesSlide1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5.xml" ContentType="application/vnd.openxmlformats-officedocument.presentationml.notesSlide+xml"/>
  <Override PartName="/ppt/tags/tag34.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672" r:id="rId1"/>
    <p:sldMasterId id="2147485948" r:id="rId2"/>
    <p:sldMasterId id="2147486027" r:id="rId3"/>
    <p:sldMasterId id="2147486159" r:id="rId4"/>
    <p:sldMasterId id="2147486171" r:id="rId5"/>
    <p:sldMasterId id="2147486183" r:id="rId6"/>
    <p:sldMasterId id="2147486195" r:id="rId7"/>
    <p:sldMasterId id="2147486207" r:id="rId8"/>
  </p:sldMasterIdLst>
  <p:notesMasterIdLst>
    <p:notesMasterId r:id="rId57"/>
  </p:notesMasterIdLst>
  <p:handoutMasterIdLst>
    <p:handoutMasterId r:id="rId58"/>
  </p:handoutMasterIdLst>
  <p:sldIdLst>
    <p:sldId id="1270" r:id="rId9"/>
    <p:sldId id="1280" r:id="rId10"/>
    <p:sldId id="1272" r:id="rId11"/>
    <p:sldId id="1241" r:id="rId12"/>
    <p:sldId id="1134" r:id="rId13"/>
    <p:sldId id="1127" r:id="rId14"/>
    <p:sldId id="1242" r:id="rId15"/>
    <p:sldId id="1267" r:id="rId16"/>
    <p:sldId id="1258" r:id="rId17"/>
    <p:sldId id="1281" r:id="rId18"/>
    <p:sldId id="1109" r:id="rId19"/>
    <p:sldId id="1110" r:id="rId20"/>
    <p:sldId id="1111" r:id="rId21"/>
    <p:sldId id="1112" r:id="rId22"/>
    <p:sldId id="1113" r:id="rId23"/>
    <p:sldId id="1114" r:id="rId24"/>
    <p:sldId id="1240" r:id="rId25"/>
    <p:sldId id="1116" r:id="rId26"/>
    <p:sldId id="1117" r:id="rId27"/>
    <p:sldId id="1118" r:id="rId28"/>
    <p:sldId id="1119" r:id="rId29"/>
    <p:sldId id="1125" r:id="rId30"/>
    <p:sldId id="1135" r:id="rId31"/>
    <p:sldId id="1121" r:id="rId32"/>
    <p:sldId id="1122" r:id="rId33"/>
    <p:sldId id="1084" r:id="rId34"/>
    <p:sldId id="1085" r:id="rId35"/>
    <p:sldId id="1086" r:id="rId36"/>
    <p:sldId id="1087" r:id="rId37"/>
    <p:sldId id="1088" r:id="rId38"/>
    <p:sldId id="1089" r:id="rId39"/>
    <p:sldId id="1090" r:id="rId40"/>
    <p:sldId id="1091" r:id="rId41"/>
    <p:sldId id="1093" r:id="rId42"/>
    <p:sldId id="1104" r:id="rId43"/>
    <p:sldId id="1094" r:id="rId44"/>
    <p:sldId id="1092" r:id="rId45"/>
    <p:sldId id="1095" r:id="rId46"/>
    <p:sldId id="1096" r:id="rId47"/>
    <p:sldId id="1097" r:id="rId48"/>
    <p:sldId id="1098" r:id="rId49"/>
    <p:sldId id="1105" r:id="rId50"/>
    <p:sldId id="1101" r:id="rId51"/>
    <p:sldId id="1102" r:id="rId52"/>
    <p:sldId id="1099" r:id="rId53"/>
    <p:sldId id="1100" r:id="rId54"/>
    <p:sldId id="1255" r:id="rId55"/>
    <p:sldId id="1279" r:id="rId56"/>
  </p:sldIdLst>
  <p:sldSz cx="12192000" cy="6858000"/>
  <p:notesSz cx="6797675" cy="9926638"/>
  <p:defaultTextStyle>
    <a:defPPr>
      <a:defRPr lang="ja-JP"/>
    </a:defPPr>
    <a:lvl1pPr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浅山弘志" initials="" lastIdx="1" clrIdx="0"/>
  <p:cmAuthor id="2" name="芳隆 浅枝" initials="芳隆" lastIdx="5" clrIdx="1">
    <p:extLst>
      <p:ext uri="{19B8F6BF-5375-455C-9EA6-DF929625EA0E}">
        <p15:presenceInfo xmlns:p15="http://schemas.microsoft.com/office/powerpoint/2012/main" userId="a249ee8e2d9488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0" autoAdjust="0"/>
    <p:restoredTop sz="76596" autoAdjust="0"/>
  </p:normalViewPr>
  <p:slideViewPr>
    <p:cSldViewPr>
      <p:cViewPr varScale="1">
        <p:scale>
          <a:sx n="101" d="100"/>
          <a:sy n="101" d="100"/>
        </p:scale>
        <p:origin x="906"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viewProps" Target="viewProps.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commentAuthors" Target="commentAuthors.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notesMaster" Target="notesMasters/notesMaster1.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797CECB-172B-470C-9CE1-560D17D7DEB6}"/>
              </a:ext>
            </a:extLst>
          </p:cNvPr>
          <p:cNvSpPr>
            <a:spLocks noGrp="1"/>
          </p:cNvSpPr>
          <p:nvPr>
            <p:ph type="hdr" sz="quarter"/>
          </p:nvPr>
        </p:nvSpPr>
        <p:spPr>
          <a:xfrm>
            <a:off x="0" y="0"/>
            <a:ext cx="2945660" cy="496332"/>
          </a:xfrm>
          <a:prstGeom prst="rect">
            <a:avLst/>
          </a:prstGeom>
        </p:spPr>
        <p:txBody>
          <a:bodyPr vert="horz" lIns="92108" tIns="46054" rIns="92108" bIns="46054" rtlCol="0"/>
          <a:lstStyle>
            <a:lvl1pPr algn="l" eaLnBrk="1" hangingPunct="1">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9EDF81DD-7B26-4FDE-A06B-2C74413B5D29}"/>
              </a:ext>
            </a:extLst>
          </p:cNvPr>
          <p:cNvSpPr>
            <a:spLocks noGrp="1"/>
          </p:cNvSpPr>
          <p:nvPr>
            <p:ph type="dt" sz="quarter" idx="1"/>
          </p:nvPr>
        </p:nvSpPr>
        <p:spPr>
          <a:xfrm>
            <a:off x="3850442" y="0"/>
            <a:ext cx="2945660" cy="496332"/>
          </a:xfrm>
          <a:prstGeom prst="rect">
            <a:avLst/>
          </a:prstGeom>
        </p:spPr>
        <p:txBody>
          <a:bodyPr vert="horz" lIns="92108" tIns="46054" rIns="92108" bIns="46054" rtlCol="0"/>
          <a:lstStyle>
            <a:lvl1pPr algn="r" eaLnBrk="1" hangingPunct="1">
              <a:defRPr sz="1200"/>
            </a:lvl1pPr>
          </a:lstStyle>
          <a:p>
            <a:pPr>
              <a:defRPr/>
            </a:pPr>
            <a:fld id="{CA6CF737-51F6-40A1-AD30-4538D9E75271}" type="datetimeFigureOut">
              <a:rPr lang="ja-JP" altLang="en-US"/>
              <a:pPr>
                <a:defRPr/>
              </a:pPr>
              <a:t>2022/4/14</a:t>
            </a:fld>
            <a:endParaRPr lang="ja-JP" altLang="en-US"/>
          </a:p>
        </p:txBody>
      </p:sp>
      <p:sp>
        <p:nvSpPr>
          <p:cNvPr id="4" name="フッター プレースホルダー 3">
            <a:extLst>
              <a:ext uri="{FF2B5EF4-FFF2-40B4-BE49-F238E27FC236}">
                <a16:creationId xmlns:a16="http://schemas.microsoft.com/office/drawing/2014/main" id="{0DDC8E89-3E98-428B-BF95-DDBBCDF6BFAF}"/>
              </a:ext>
            </a:extLst>
          </p:cNvPr>
          <p:cNvSpPr>
            <a:spLocks noGrp="1"/>
          </p:cNvSpPr>
          <p:nvPr>
            <p:ph type="ftr" sz="quarter" idx="2"/>
          </p:nvPr>
        </p:nvSpPr>
        <p:spPr>
          <a:xfrm>
            <a:off x="0" y="9428583"/>
            <a:ext cx="2945660" cy="496332"/>
          </a:xfrm>
          <a:prstGeom prst="rect">
            <a:avLst/>
          </a:prstGeom>
        </p:spPr>
        <p:txBody>
          <a:bodyPr vert="horz" lIns="92108" tIns="46054" rIns="92108" bIns="46054" rtlCol="0" anchor="b"/>
          <a:lstStyle>
            <a:lvl1pPr algn="l" eaLnBrk="1" hangingPunct="1">
              <a:defRPr sz="1200"/>
            </a:lvl1pPr>
          </a:lstStyle>
          <a:p>
            <a:pPr>
              <a:defRPr/>
            </a:pPr>
            <a:endParaRPr lang="ja-JP" altLang="en-US"/>
          </a:p>
        </p:txBody>
      </p:sp>
      <p:sp>
        <p:nvSpPr>
          <p:cNvPr id="5" name="スライド番号プレースホルダー 4">
            <a:extLst>
              <a:ext uri="{FF2B5EF4-FFF2-40B4-BE49-F238E27FC236}">
                <a16:creationId xmlns:a16="http://schemas.microsoft.com/office/drawing/2014/main" id="{7D552F82-7E72-40F5-ABB4-00AF176FD565}"/>
              </a:ext>
            </a:extLst>
          </p:cNvPr>
          <p:cNvSpPr>
            <a:spLocks noGrp="1"/>
          </p:cNvSpPr>
          <p:nvPr>
            <p:ph type="sldNum" sz="quarter" idx="3"/>
          </p:nvPr>
        </p:nvSpPr>
        <p:spPr>
          <a:xfrm>
            <a:off x="3850442" y="9428583"/>
            <a:ext cx="2945660" cy="496332"/>
          </a:xfrm>
          <a:prstGeom prst="rect">
            <a:avLst/>
          </a:prstGeom>
        </p:spPr>
        <p:txBody>
          <a:bodyPr vert="horz" wrap="square" lIns="92108" tIns="46054" rIns="92108" bIns="46054" numCol="1" anchor="b" anchorCtr="0" compatLnSpc="1">
            <a:prstTxWarp prst="textNoShape">
              <a:avLst/>
            </a:prstTxWarp>
          </a:bodyPr>
          <a:lstStyle>
            <a:lvl1pPr algn="r" eaLnBrk="1" hangingPunct="1">
              <a:defRPr sz="1200"/>
            </a:lvl1pPr>
          </a:lstStyle>
          <a:p>
            <a:pPr>
              <a:defRPr/>
            </a:pPr>
            <a:fld id="{E31EB141-BC6D-43D7-90E7-592690FBF6B5}" type="slidenum">
              <a:rPr lang="ja-JP" altLang="en-US"/>
              <a:pPr>
                <a:defRPr/>
              </a:pPr>
              <a:t>‹#›</a:t>
            </a:fld>
            <a:endParaRPr lang="ja-JP" altLang="en-US"/>
          </a:p>
        </p:txBody>
      </p:sp>
    </p:spTree>
    <p:extLst>
      <p:ext uri="{BB962C8B-B14F-4D97-AF65-F5344CB8AC3E}">
        <p14:creationId xmlns:p14="http://schemas.microsoft.com/office/powerpoint/2010/main" val="41949198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DD391CE-D8B6-4718-B733-044F4DF650AE}"/>
              </a:ext>
            </a:extLst>
          </p:cNvPr>
          <p:cNvSpPr>
            <a:spLocks noGrp="1" noChangeArrowheads="1"/>
          </p:cNvSpPr>
          <p:nvPr>
            <p:ph type="hdr" sz="quarter"/>
          </p:nvPr>
        </p:nvSpPr>
        <p:spPr bwMode="auto">
          <a:xfrm>
            <a:off x="0" y="0"/>
            <a:ext cx="2945660" cy="496332"/>
          </a:xfrm>
          <a:prstGeom prst="rect">
            <a:avLst/>
          </a:prstGeom>
          <a:noFill/>
          <a:ln>
            <a:noFill/>
          </a:ln>
          <a:effectLst/>
        </p:spPr>
        <p:txBody>
          <a:bodyPr vert="horz" wrap="square" lIns="92108" tIns="46054" rIns="92108" bIns="46054" numCol="1" anchor="t"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11267" name="Rectangle 3">
            <a:extLst>
              <a:ext uri="{FF2B5EF4-FFF2-40B4-BE49-F238E27FC236}">
                <a16:creationId xmlns:a16="http://schemas.microsoft.com/office/drawing/2014/main" id="{A913AE8E-F330-4557-B549-D0EAA68EC6ED}"/>
              </a:ext>
            </a:extLst>
          </p:cNvPr>
          <p:cNvSpPr>
            <a:spLocks noGrp="1" noChangeArrowheads="1"/>
          </p:cNvSpPr>
          <p:nvPr>
            <p:ph type="dt" idx="1"/>
          </p:nvPr>
        </p:nvSpPr>
        <p:spPr bwMode="auto">
          <a:xfrm>
            <a:off x="3850442" y="0"/>
            <a:ext cx="2945660" cy="496332"/>
          </a:xfrm>
          <a:prstGeom prst="rect">
            <a:avLst/>
          </a:prstGeom>
          <a:noFill/>
          <a:ln>
            <a:noFill/>
          </a:ln>
          <a:effectLst/>
        </p:spPr>
        <p:txBody>
          <a:bodyPr vert="horz" wrap="square" lIns="92108" tIns="46054" rIns="92108" bIns="46054"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9220" name="Rectangle 4">
            <a:extLst>
              <a:ext uri="{FF2B5EF4-FFF2-40B4-BE49-F238E27FC236}">
                <a16:creationId xmlns:a16="http://schemas.microsoft.com/office/drawing/2014/main" id="{ADC07B2E-A4B1-4537-B131-7A3A70293D66}"/>
              </a:ext>
            </a:extLst>
          </p:cNvPr>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50CEEC02-9ABE-482F-9101-2ACD83F308C1}"/>
              </a:ext>
            </a:extLst>
          </p:cNvPr>
          <p:cNvSpPr>
            <a:spLocks noGrp="1" noChangeArrowheads="1"/>
          </p:cNvSpPr>
          <p:nvPr>
            <p:ph type="body" sz="quarter" idx="3"/>
          </p:nvPr>
        </p:nvSpPr>
        <p:spPr bwMode="auto">
          <a:xfrm>
            <a:off x="679768" y="4715154"/>
            <a:ext cx="5438140" cy="4466987"/>
          </a:xfrm>
          <a:prstGeom prst="rect">
            <a:avLst/>
          </a:prstGeom>
          <a:noFill/>
          <a:ln>
            <a:noFill/>
          </a:ln>
          <a:effectLst/>
        </p:spPr>
        <p:txBody>
          <a:bodyPr vert="horz" wrap="square" lIns="92108" tIns="46054" rIns="92108" bIns="4605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270" name="Rectangle 6">
            <a:extLst>
              <a:ext uri="{FF2B5EF4-FFF2-40B4-BE49-F238E27FC236}">
                <a16:creationId xmlns:a16="http://schemas.microsoft.com/office/drawing/2014/main" id="{AB2808B6-3316-4BC2-8309-5CDD32B9B6D0}"/>
              </a:ext>
            </a:extLst>
          </p:cNvPr>
          <p:cNvSpPr>
            <a:spLocks noGrp="1" noChangeArrowheads="1"/>
          </p:cNvSpPr>
          <p:nvPr>
            <p:ph type="ftr" sz="quarter" idx="4"/>
          </p:nvPr>
        </p:nvSpPr>
        <p:spPr bwMode="auto">
          <a:xfrm>
            <a:off x="0" y="9428583"/>
            <a:ext cx="2945660" cy="496332"/>
          </a:xfrm>
          <a:prstGeom prst="rect">
            <a:avLst/>
          </a:prstGeom>
          <a:noFill/>
          <a:ln>
            <a:noFill/>
          </a:ln>
          <a:effectLst/>
        </p:spPr>
        <p:txBody>
          <a:bodyPr vert="horz" wrap="square" lIns="92108" tIns="46054" rIns="92108" bIns="46054" numCol="1" anchor="b"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11271" name="Rectangle 7">
            <a:extLst>
              <a:ext uri="{FF2B5EF4-FFF2-40B4-BE49-F238E27FC236}">
                <a16:creationId xmlns:a16="http://schemas.microsoft.com/office/drawing/2014/main" id="{F9004757-CF87-4F10-872A-E09B9E7A5B04}"/>
              </a:ext>
            </a:extLst>
          </p:cNvPr>
          <p:cNvSpPr>
            <a:spLocks noGrp="1" noChangeArrowheads="1"/>
          </p:cNvSpPr>
          <p:nvPr>
            <p:ph type="sldNum" sz="quarter" idx="5"/>
          </p:nvPr>
        </p:nvSpPr>
        <p:spPr bwMode="auto">
          <a:xfrm>
            <a:off x="3850442" y="9428583"/>
            <a:ext cx="2945660" cy="496332"/>
          </a:xfrm>
          <a:prstGeom prst="rect">
            <a:avLst/>
          </a:prstGeom>
          <a:noFill/>
          <a:ln>
            <a:noFill/>
          </a:ln>
          <a:effectLst/>
        </p:spPr>
        <p:txBody>
          <a:bodyPr vert="horz" wrap="square" lIns="92108" tIns="46054" rIns="92108" bIns="46054"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A6FB35F5-1FB6-4294-AC55-755669855541}" type="slidenum">
              <a:rPr lang="en-US" altLang="ja-JP"/>
              <a:pPr>
                <a:defRPr/>
              </a:pPr>
              <a:t>‹#›</a:t>
            </a:fld>
            <a:endParaRPr lang="en-US" altLang="ja-JP"/>
          </a:p>
        </p:txBody>
      </p:sp>
    </p:spTree>
    <p:extLst>
      <p:ext uri="{BB962C8B-B14F-4D97-AF65-F5344CB8AC3E}">
        <p14:creationId xmlns:p14="http://schemas.microsoft.com/office/powerpoint/2010/main" val="105863112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4500" y="1243013"/>
            <a:ext cx="5969000" cy="3357562"/>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pPr algn="just"/>
            <a:r>
              <a:rPr lang="ja-JP" altLang="en-US" sz="19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泉田</a:t>
            </a:r>
            <a:endParaRPr lang="en-US" altLang="ja-JP" sz="19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r>
              <a:rPr kumimoji="1" lang="ja-JP" altLang="en-US" dirty="0">
                <a:solidFill>
                  <a:srgbClr val="FF0000"/>
                </a:solidFill>
              </a:rPr>
              <a:t>本日の講義を始めさせていただきます。</a:t>
            </a:r>
            <a:endParaRPr kumimoji="1" lang="en-US" altLang="ja-JP" dirty="0">
              <a:solidFill>
                <a:srgbClr val="FF0000"/>
              </a:solidFill>
            </a:endParaRPr>
          </a:p>
          <a:p>
            <a:pPr fontAlgn="auto">
              <a:spcBef>
                <a:spcPct val="20000"/>
              </a:spcBef>
              <a:spcAft>
                <a:spcPts val="0"/>
              </a:spcAft>
              <a:defRPr/>
            </a:pPr>
            <a:r>
              <a:rPr kumimoji="1" lang="ja-JP" altLang="en-US" dirty="0">
                <a:solidFill>
                  <a:srgbClr val="FF0000"/>
                </a:solidFill>
              </a:rPr>
              <a:t>本日の講義は、日本会計職業技能実習訓練　第</a:t>
            </a:r>
            <a:r>
              <a:rPr kumimoji="1" lang="en-US" altLang="ja-JP" dirty="0">
                <a:solidFill>
                  <a:srgbClr val="FF0000"/>
                </a:solidFill>
              </a:rPr>
              <a:t>1</a:t>
            </a:r>
            <a:r>
              <a:rPr kumimoji="1" lang="ja-JP" altLang="en-US" dirty="0">
                <a:solidFill>
                  <a:srgbClr val="FF0000"/>
                </a:solidFill>
              </a:rPr>
              <a:t>章　簿記論　</a:t>
            </a:r>
            <a:r>
              <a:rPr lang="ja-JP" altLang="en-US" sz="1200" b="1" dirty="0">
                <a:solidFill>
                  <a:prstClr val="black"/>
                </a:solidFill>
                <a:latin typeface="SimSun" panose="02010600030101010101" pitchFamily="2" charset="-122"/>
                <a:ea typeface="SimSun" panose="02010600030101010101" pitchFamily="2" charset="-122"/>
                <a:cs typeface="+mn-cs"/>
              </a:rPr>
              <a:t>第</a:t>
            </a:r>
            <a:r>
              <a:rPr lang="en-US" altLang="ja-JP" sz="1200" b="1" dirty="0">
                <a:solidFill>
                  <a:prstClr val="black"/>
                </a:solidFill>
                <a:latin typeface="SimSun" panose="02010600030101010101" pitchFamily="2" charset="-122"/>
                <a:ea typeface="SimSun" panose="02010600030101010101" pitchFamily="2" charset="-122"/>
                <a:cs typeface="+mn-cs"/>
              </a:rPr>
              <a:t>17</a:t>
            </a:r>
            <a:r>
              <a:rPr lang="ja-JP" altLang="en-US" sz="1200" b="1" dirty="0">
                <a:solidFill>
                  <a:prstClr val="black"/>
                </a:solidFill>
                <a:latin typeface="SimSun" panose="02010600030101010101" pitchFamily="2" charset="-122"/>
                <a:ea typeface="SimSun" panose="02010600030101010101" pitchFamily="2" charset="-122"/>
                <a:cs typeface="+mn-cs"/>
              </a:rPr>
              <a:t>講  </a:t>
            </a:r>
            <a:endParaRPr lang="en-US" altLang="ja-JP" sz="1200" b="1" dirty="0">
              <a:solidFill>
                <a:prstClr val="black"/>
              </a:solidFill>
              <a:latin typeface="SimSun" panose="02010600030101010101" pitchFamily="2" charset="-122"/>
              <a:ea typeface="SimSun" panose="02010600030101010101" pitchFamily="2" charset="-122"/>
              <a:cs typeface="+mn-cs"/>
            </a:endParaRPr>
          </a:p>
          <a:p>
            <a:pPr fontAlgn="auto">
              <a:spcBef>
                <a:spcPct val="20000"/>
              </a:spcBef>
              <a:spcAft>
                <a:spcPts val="0"/>
              </a:spcAft>
              <a:defRPr/>
            </a:pPr>
            <a:r>
              <a:rPr lang="ja-JP" altLang="en-US" sz="1200" b="1" cap="all" dirty="0">
                <a:solidFill>
                  <a:prstClr val="black"/>
                </a:solidFill>
                <a:latin typeface="SimSun" panose="02010600030101010101" pitchFamily="2" charset="-122"/>
                <a:ea typeface="SimSun" panose="02010600030101010101" pitchFamily="2" charset="-122"/>
                <a:cs typeface="+mn-cs"/>
              </a:rPr>
              <a:t>テーマ</a:t>
            </a:r>
            <a:r>
              <a:rPr lang="en-US" altLang="ja-JP" sz="1200" b="1" cap="all" dirty="0">
                <a:solidFill>
                  <a:prstClr val="black"/>
                </a:solidFill>
                <a:latin typeface="SimSun" panose="02010600030101010101" pitchFamily="2" charset="-122"/>
                <a:ea typeface="SimSun" panose="02010600030101010101" pitchFamily="2" charset="-122"/>
                <a:cs typeface="+mn-cs"/>
              </a:rPr>
              <a:t>18 </a:t>
            </a:r>
            <a:r>
              <a:rPr lang="ja-JP" altLang="en-US" sz="1200" b="1" dirty="0">
                <a:solidFill>
                  <a:prstClr val="black"/>
                </a:solidFill>
                <a:latin typeface="SimSun" panose="02010600030101010101" pitchFamily="2" charset="-122"/>
                <a:ea typeface="SimSun" panose="02010600030101010101" pitchFamily="2" charset="-122"/>
                <a:cs typeface="+mn-cs"/>
              </a:rPr>
              <a:t>減価償却　</a:t>
            </a:r>
            <a:r>
              <a:rPr lang="en-US" altLang="ja-JP" sz="1200" b="1" dirty="0">
                <a:solidFill>
                  <a:prstClr val="black"/>
                </a:solidFill>
                <a:latin typeface="SimSun" panose="02010600030101010101" pitchFamily="2" charset="-122"/>
                <a:ea typeface="SimSun" panose="02010600030101010101" pitchFamily="2" charset="-122"/>
                <a:cs typeface="+mn-cs"/>
              </a:rPr>
              <a:t>1</a:t>
            </a:r>
            <a:r>
              <a:rPr lang="ja-JP" altLang="en-US" sz="1200" b="1" dirty="0">
                <a:solidFill>
                  <a:prstClr val="black"/>
                </a:solidFill>
                <a:latin typeface="SimSun" panose="02010600030101010101" pitchFamily="2" charset="-122"/>
                <a:ea typeface="SimSun" panose="02010600030101010101" pitchFamily="2" charset="-122"/>
                <a:cs typeface="+mn-cs"/>
              </a:rPr>
              <a:t>部　</a:t>
            </a:r>
            <a:r>
              <a:rPr kumimoji="1" lang="ja-JP" altLang="en-US" dirty="0">
                <a:solidFill>
                  <a:srgbClr val="FF0000"/>
                </a:solidFill>
              </a:rPr>
              <a:t>です。</a:t>
            </a:r>
            <a:endParaRPr kumimoji="1" lang="en-US" altLang="ja-JP" dirty="0">
              <a:solidFill>
                <a:srgbClr val="FF0000"/>
              </a:solidFill>
            </a:endParaRPr>
          </a:p>
          <a:p>
            <a:endParaRPr kumimoji="1" lang="en-US" altLang="ja-JP" dirty="0">
              <a:solidFill>
                <a:srgbClr val="FF0000"/>
              </a:solidFill>
            </a:endParaRPr>
          </a:p>
          <a:p>
            <a:r>
              <a:rPr kumimoji="1" lang="ja-JP" altLang="en-US" dirty="0">
                <a:solidFill>
                  <a:srgbClr val="FF0000"/>
                </a:solidFill>
              </a:rPr>
              <a:t>浅山先生、最初に前講の復習をお願いいたします。</a:t>
            </a: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HGS明朝B" panose="02020800000000000000" pitchFamily="18"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HGS明朝B" panose="02020800000000000000" pitchFamily="18" charset="-128"/>
              <a:cs typeface="+mn-cs"/>
            </a:endParaRPr>
          </a:p>
        </p:txBody>
      </p:sp>
    </p:spTree>
    <p:extLst>
      <p:ext uri="{BB962C8B-B14F-4D97-AF65-F5344CB8AC3E}">
        <p14:creationId xmlns:p14="http://schemas.microsoft.com/office/powerpoint/2010/main" val="783048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8" y="744538"/>
            <a:ext cx="6616700"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83733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952170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8" y="744538"/>
            <a:ext cx="6616700"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401776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8" y="744538"/>
            <a:ext cx="6616700"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881756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8" y="744538"/>
            <a:ext cx="6616700"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30925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8" y="744538"/>
            <a:ext cx="6616700" cy="37226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882984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4500" y="1243013"/>
            <a:ext cx="5969000" cy="3357562"/>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b="0" i="0" u="none" strike="noStrike" kern="1200" cap="none" spc="0" normalizeH="0" baseline="0" noProof="0" dirty="0">
                <a:ln>
                  <a:noFill/>
                </a:ln>
                <a:solidFill>
                  <a:srgbClr val="70AD47">
                    <a:lumMod val="50000"/>
                  </a:srgbClr>
                </a:solidFill>
                <a:effectLst/>
                <a:uLnTx/>
                <a:uFillTx/>
                <a:latin typeface="HGS明朝B" panose="02020800000000000000" pitchFamily="18" charset="-128"/>
                <a:ea typeface="HGS明朝B" panose="02020800000000000000" pitchFamily="18" charset="-128"/>
                <a:cs typeface="+mn-cs"/>
              </a:rPr>
              <a:t>泉田</a:t>
            </a:r>
            <a:endParaRPr kumimoji="1" lang="en-US" altLang="ja-JP" sz="1200" b="0" i="0" u="none" strike="noStrike" kern="1200" cap="none" spc="0" normalizeH="0" baseline="0" noProof="0" dirty="0">
              <a:ln>
                <a:noFill/>
              </a:ln>
              <a:solidFill>
                <a:srgbClr val="70AD47">
                  <a:lumMod val="50000"/>
                </a:srgbClr>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charset="0"/>
                <a:ea typeface="ＭＳ Ｐ明朝" pitchFamily="18" charset="-128"/>
                <a:cs typeface="+mn-cs"/>
              </a:rPr>
              <a:t>みなさまお疲れ様でした。</a:t>
            </a:r>
            <a:endParaRPr kumimoji="1" lang="en-US" altLang="ja-JP" sz="1200" b="0" i="0" u="none" strike="noStrike" kern="1200" cap="none" spc="0" normalizeH="0" baseline="0" noProof="0" dirty="0">
              <a:ln>
                <a:noFill/>
              </a:ln>
              <a:solidFill>
                <a:srgbClr val="000000"/>
              </a:solidFill>
              <a:effectLst/>
              <a:uLnTx/>
              <a:uFillTx/>
              <a:latin typeface="Arial" charset="0"/>
              <a:ea typeface="ＭＳ Ｐ明朝" pitchFamily="18"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Arial" charset="0"/>
              <a:ea typeface="ＭＳ Ｐ明朝" pitchFamily="18" charset="-128"/>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次回のお知らせをいたします。</a:t>
            </a:r>
            <a:endParaRPr kumimoji="1" lang="en-US" altLang="ja-JP" sz="12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endParaRPr>
          </a:p>
          <a:p>
            <a:endParaRPr kumimoji="1" lang="en-US" altLang="ja-JP" dirty="0"/>
          </a:p>
          <a:p>
            <a:pPr eaLnBrk="1" fontAlgn="auto" hangingPunct="1">
              <a:spcBef>
                <a:spcPct val="20000"/>
              </a:spcBef>
              <a:spcAft>
                <a:spcPts val="0"/>
              </a:spcAft>
              <a:defRPr/>
            </a:pPr>
            <a:r>
              <a:rPr lang="ja-JP" altLang="en-US" sz="1200" dirty="0">
                <a:solidFill>
                  <a:prstClr val="black"/>
                </a:solidFill>
                <a:latin typeface="HGS明朝B" panose="02020800000000000000" pitchFamily="18" charset="-128"/>
                <a:ea typeface="HGS明朝B" panose="02020800000000000000" pitchFamily="18" charset="-128"/>
              </a:rPr>
              <a:t>第</a:t>
            </a:r>
            <a:r>
              <a:rPr lang="en-US" altLang="ja-JP" sz="1200" dirty="0">
                <a:solidFill>
                  <a:prstClr val="black"/>
                </a:solidFill>
                <a:latin typeface="HGS明朝B" panose="02020800000000000000" pitchFamily="18" charset="-128"/>
                <a:ea typeface="HGS明朝B" panose="02020800000000000000" pitchFamily="18" charset="-128"/>
              </a:rPr>
              <a:t>23</a:t>
            </a:r>
            <a:r>
              <a:rPr lang="ja-JP" altLang="en-US" sz="1200" dirty="0">
                <a:solidFill>
                  <a:prstClr val="black"/>
                </a:solidFill>
                <a:latin typeface="HGS明朝B" panose="02020800000000000000" pitchFamily="18" charset="-128"/>
                <a:ea typeface="HGS明朝B" panose="02020800000000000000" pitchFamily="18" charset="-128"/>
              </a:rPr>
              <a:t>講 テーマ</a:t>
            </a:r>
            <a:r>
              <a:rPr lang="en-US" altLang="ja-JP" sz="1200" dirty="0">
                <a:solidFill>
                  <a:prstClr val="black"/>
                </a:solidFill>
                <a:latin typeface="HGS明朝B" panose="02020800000000000000" pitchFamily="18" charset="-128"/>
                <a:ea typeface="HGS明朝B" panose="02020800000000000000" pitchFamily="18" charset="-128"/>
              </a:rPr>
              <a:t>22 </a:t>
            </a:r>
            <a:r>
              <a:rPr lang="ja-JP" altLang="en-US" sz="1200" dirty="0">
                <a:solidFill>
                  <a:prstClr val="black"/>
                </a:solidFill>
                <a:latin typeface="HGS明朝B" panose="02020800000000000000" pitchFamily="18" charset="-128"/>
                <a:ea typeface="HGS明朝B" panose="02020800000000000000" pitchFamily="18" charset="-128"/>
              </a:rPr>
              <a:t>伝票では、伝票</a:t>
            </a:r>
            <a:r>
              <a:rPr lang="en-US" altLang="ja-JP" sz="1200" dirty="0">
                <a:solidFill>
                  <a:prstClr val="black"/>
                </a:solidFill>
                <a:latin typeface="HGS明朝B" panose="02020800000000000000" pitchFamily="18" charset="-128"/>
                <a:ea typeface="HGS明朝B" panose="02020800000000000000" pitchFamily="18" charset="-128"/>
              </a:rPr>
              <a:t> (</a:t>
            </a:r>
            <a:r>
              <a:rPr lang="ja-JP" altLang="en-US" sz="1200" dirty="0">
                <a:solidFill>
                  <a:prstClr val="black"/>
                </a:solidFill>
                <a:latin typeface="HGS明朝B" panose="02020800000000000000" pitchFamily="18" charset="-128"/>
                <a:ea typeface="HGS明朝B" panose="02020800000000000000" pitchFamily="18" charset="-128"/>
              </a:rPr>
              <a:t>でんぴょう</a:t>
            </a:r>
            <a:r>
              <a:rPr lang="en-US" altLang="ja-JP" sz="1200" dirty="0">
                <a:solidFill>
                  <a:prstClr val="black"/>
                </a:solidFill>
                <a:latin typeface="HGS明朝B" panose="02020800000000000000" pitchFamily="18" charset="-128"/>
                <a:ea typeface="HGS明朝B" panose="02020800000000000000" pitchFamily="18" charset="-128"/>
              </a:rPr>
              <a:t>) </a:t>
            </a:r>
            <a:r>
              <a:rPr lang="ja-JP" altLang="en-US" sz="1200" dirty="0">
                <a:solidFill>
                  <a:prstClr val="black"/>
                </a:solidFill>
                <a:latin typeface="HGS明朝B" panose="02020800000000000000" pitchFamily="18" charset="-128"/>
                <a:ea typeface="HGS明朝B" panose="02020800000000000000" pitchFamily="18" charset="-128"/>
              </a:rPr>
              <a:t>の処理を学びます。</a:t>
            </a:r>
            <a:endParaRPr lang="en-US" altLang="ja-JP" sz="12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200" dirty="0">
                <a:solidFill>
                  <a:prstClr val="black"/>
                </a:solidFill>
                <a:latin typeface="HGS明朝B" panose="02020800000000000000" pitchFamily="18" charset="-128"/>
                <a:ea typeface="HGS明朝B" panose="02020800000000000000" pitchFamily="18" charset="-128"/>
              </a:rPr>
              <a:t>伝票とは、取引を一定の形式で記録する紙片のことです。	</a:t>
            </a:r>
            <a:endParaRPr lang="en-US" altLang="ja-JP" sz="12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200" dirty="0">
                <a:solidFill>
                  <a:prstClr val="black"/>
                </a:solidFill>
                <a:latin typeface="HGS明朝B" panose="02020800000000000000" pitchFamily="18" charset="-128"/>
                <a:ea typeface="HGS明朝B" panose="02020800000000000000" pitchFamily="18" charset="-128"/>
              </a:rPr>
              <a:t>伝票の機能は、仕訳帳の機能と同じです。</a:t>
            </a:r>
            <a:endParaRPr lang="en-US" altLang="ja-JP" sz="1200" dirty="0">
              <a:solidFill>
                <a:prstClr val="black"/>
              </a:solidFill>
              <a:latin typeface="HGS明朝B" panose="02020800000000000000" pitchFamily="18" charset="-128"/>
              <a:ea typeface="HGS明朝B" panose="02020800000000000000" pitchFamily="18" charset="-128"/>
            </a:endParaRPr>
          </a:p>
          <a:p>
            <a:pPr>
              <a:defRPr/>
            </a:pPr>
            <a:r>
              <a:rPr lang="ja-JP" altLang="en-US" sz="1200" dirty="0">
                <a:solidFill>
                  <a:prstClr val="black"/>
                </a:solidFill>
                <a:latin typeface="HGS明朝B" panose="02020800000000000000" pitchFamily="18" charset="-128"/>
                <a:ea typeface="HGS明朝B" panose="02020800000000000000" pitchFamily="18" charset="-128"/>
              </a:rPr>
              <a:t>従って皆さんは、取引の内容を伝票に記入すること</a:t>
            </a:r>
            <a:r>
              <a:rPr lang="en-US" altLang="ja-JP" sz="1200" dirty="0">
                <a:solidFill>
                  <a:prstClr val="black"/>
                </a:solidFill>
                <a:latin typeface="HGS明朝B" panose="02020800000000000000" pitchFamily="18" charset="-128"/>
                <a:ea typeface="HGS明朝B" panose="02020800000000000000" pitchFamily="18" charset="-128"/>
              </a:rPr>
              <a:t> (</a:t>
            </a:r>
            <a:r>
              <a:rPr lang="ja-JP" altLang="en-US" sz="1200" dirty="0">
                <a:solidFill>
                  <a:prstClr val="black"/>
                </a:solidFill>
                <a:latin typeface="HGS明朝B" panose="02020800000000000000" pitchFamily="18" charset="-128"/>
                <a:ea typeface="HGS明朝B" panose="02020800000000000000" pitchFamily="18" charset="-128"/>
              </a:rPr>
              <a:t>起票</a:t>
            </a:r>
            <a:r>
              <a:rPr lang="en-US" altLang="ja-JP" sz="1200" dirty="0">
                <a:solidFill>
                  <a:prstClr val="black"/>
                </a:solidFill>
                <a:latin typeface="HGS明朝B" panose="02020800000000000000" pitchFamily="18" charset="-128"/>
                <a:ea typeface="HGS明朝B" panose="02020800000000000000" pitchFamily="18" charset="-128"/>
              </a:rPr>
              <a:t> (</a:t>
            </a:r>
            <a:r>
              <a:rPr lang="ja-JP" altLang="en-US" sz="1200" dirty="0">
                <a:solidFill>
                  <a:prstClr val="black"/>
                </a:solidFill>
                <a:latin typeface="HGS明朝B" panose="02020800000000000000" pitchFamily="18" charset="-128"/>
                <a:ea typeface="HGS明朝B" panose="02020800000000000000" pitchFamily="18" charset="-128"/>
              </a:rPr>
              <a:t>きひょう</a:t>
            </a:r>
            <a:r>
              <a:rPr lang="en-US" altLang="ja-JP" sz="1200" dirty="0">
                <a:solidFill>
                  <a:prstClr val="black"/>
                </a:solidFill>
                <a:latin typeface="HGS明朝B" panose="02020800000000000000" pitchFamily="18" charset="-128"/>
                <a:ea typeface="HGS明朝B" panose="02020800000000000000" pitchFamily="18" charset="-128"/>
              </a:rPr>
              <a:t>) ) </a:t>
            </a:r>
            <a:r>
              <a:rPr lang="ja-JP" altLang="en-US" sz="1200" dirty="0">
                <a:solidFill>
                  <a:prstClr val="black"/>
                </a:solidFill>
                <a:latin typeface="HGS明朝B" panose="02020800000000000000" pitchFamily="18" charset="-128"/>
                <a:ea typeface="HGS明朝B" panose="02020800000000000000" pitchFamily="18" charset="-128"/>
              </a:rPr>
              <a:t>や逆に伝票から取引の内容を推計できるようになってください。</a:t>
            </a:r>
            <a:endParaRPr lang="en-US" altLang="ja-JP" sz="1200" dirty="0">
              <a:solidFill>
                <a:prstClr val="black"/>
              </a:solidFill>
              <a:latin typeface="HGS明朝B" panose="02020800000000000000" pitchFamily="18" charset="-128"/>
              <a:ea typeface="HGS明朝B" panose="02020800000000000000" pitchFamily="18" charset="-128"/>
            </a:endParaRPr>
          </a:p>
          <a:p>
            <a:pPr>
              <a:defRPr/>
            </a:pPr>
            <a:r>
              <a:rPr lang="ja-JP" altLang="en-US" sz="1200" dirty="0">
                <a:solidFill>
                  <a:prstClr val="black"/>
                </a:solidFill>
                <a:latin typeface="HGS明朝B" panose="02020800000000000000" pitchFamily="18" charset="-128"/>
                <a:ea typeface="HGS明朝B" panose="02020800000000000000" pitchFamily="18" charset="-128"/>
              </a:rPr>
              <a:t>会計ソフトで自動化された簿記システムにおいても、伝票は内部統制のために現代でも利用されています。</a:t>
            </a:r>
            <a:endParaRPr lang="en-US" altLang="ja-JP" sz="1200" dirty="0">
              <a:solidFill>
                <a:prstClr val="black"/>
              </a:solidFill>
              <a:latin typeface="HGS明朝B" panose="02020800000000000000" pitchFamily="18" charset="-128"/>
              <a:ea typeface="HGS明朝B" panose="02020800000000000000" pitchFamily="18" charset="-128"/>
            </a:endParaRPr>
          </a:p>
          <a:p>
            <a:pPr>
              <a:defRPr/>
            </a:pPr>
            <a:r>
              <a:rPr lang="ja-JP" altLang="en-US" sz="1200" dirty="0">
                <a:solidFill>
                  <a:prstClr val="black"/>
                </a:solidFill>
                <a:latin typeface="HGS明朝B" panose="02020800000000000000" pitchFamily="18" charset="-128"/>
                <a:ea typeface="HGS明朝B" panose="02020800000000000000" pitchFamily="18" charset="-128"/>
              </a:rPr>
              <a:t>電子稟議書から自動仕訳ができる</a:t>
            </a:r>
            <a:r>
              <a:rPr lang="en-US" altLang="ja-JP" sz="1200" dirty="0">
                <a:solidFill>
                  <a:prstClr val="black"/>
                </a:solidFill>
                <a:latin typeface="HGS明朝B" panose="02020800000000000000" pitchFamily="18" charset="-128"/>
                <a:ea typeface="HGS明朝B" panose="02020800000000000000" pitchFamily="18" charset="-128"/>
              </a:rPr>
              <a:t>ERP</a:t>
            </a:r>
            <a:r>
              <a:rPr lang="ja-JP" altLang="en-US" sz="1200" dirty="0">
                <a:solidFill>
                  <a:prstClr val="black"/>
                </a:solidFill>
                <a:latin typeface="HGS明朝B" panose="02020800000000000000" pitchFamily="18" charset="-128"/>
                <a:ea typeface="HGS明朝B" panose="02020800000000000000" pitchFamily="18" charset="-128"/>
              </a:rPr>
              <a:t>を導入している企業には、紙ベースの伝票は存在しませんが、伝票機能の原理原則は同じです。</a:t>
            </a:r>
            <a:endParaRPr lang="en-US" altLang="ja-JP" sz="1200" dirty="0">
              <a:solidFill>
                <a:prstClr val="black"/>
              </a:solidFill>
              <a:latin typeface="HGS明朝B" panose="02020800000000000000" pitchFamily="18" charset="-128"/>
              <a:ea typeface="HGS明朝B" panose="02020800000000000000" pitchFamily="18" charset="-128"/>
            </a:endParaRPr>
          </a:p>
          <a:p>
            <a:pPr marL="0" marR="0" lvl="0" indent="0" algn="l" defTabSz="914400" rtl="0" eaLnBrk="1" fontAlgn="auto" latinLnBrk="0" hangingPunct="1">
              <a:lnSpc>
                <a:spcPct val="100000"/>
              </a:lnSpc>
              <a:spcBef>
                <a:spcPct val="20000"/>
              </a:spcBef>
              <a:spcAft>
                <a:spcPts val="0"/>
              </a:spcAft>
              <a:buClrTx/>
              <a:buSzTx/>
              <a:buFontTx/>
              <a:buNone/>
              <a:tabLst/>
              <a:defRPr/>
            </a:pPr>
            <a:endParaRPr lang="en-US" altLang="ja-JP" sz="1200" dirty="0">
              <a:solidFill>
                <a:prstClr val="black"/>
              </a:solidFill>
              <a:latin typeface="HG明朝B" panose="02020809000000000000" pitchFamily="17" charset="-128"/>
              <a:ea typeface="HG明朝B" panose="02020809000000000000" pitchFamily="17" charset="-128"/>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lang="ja-JP" altLang="en-US" sz="1200" dirty="0">
                <a:solidFill>
                  <a:prstClr val="black"/>
                </a:solidFill>
                <a:latin typeface="HG明朝B" panose="02020809000000000000" pitchFamily="17" charset="-128"/>
                <a:ea typeface="HG明朝B" panose="02020809000000000000" pitchFamily="17" charset="-128"/>
              </a:rPr>
              <a:t>コンテンツは以下のようになります。</a:t>
            </a:r>
            <a:endParaRPr lang="en-US" altLang="ja-JP" sz="1200" dirty="0">
              <a:solidFill>
                <a:prstClr val="black"/>
              </a:solidFill>
              <a:latin typeface="HG明朝B" panose="02020809000000000000" pitchFamily="17" charset="-128"/>
              <a:ea typeface="HG明朝B" panose="02020809000000000000" pitchFamily="17" charset="-128"/>
            </a:endParaRPr>
          </a:p>
          <a:p>
            <a:pPr defTabSz="685800">
              <a:defRPr/>
            </a:pPr>
            <a:r>
              <a:rPr lang="en-US" altLang="ja-JP" sz="1200" dirty="0">
                <a:solidFill>
                  <a:srgbClr val="002060"/>
                </a:solidFill>
                <a:latin typeface="HGS明朝B" panose="02020800000000000000" pitchFamily="18" charset="-128"/>
                <a:ea typeface="HGS明朝B" panose="02020800000000000000" pitchFamily="18" charset="-128"/>
              </a:rPr>
              <a:t>1 </a:t>
            </a:r>
            <a:r>
              <a:rPr lang="ja-JP" altLang="en-US" sz="1200" dirty="0">
                <a:solidFill>
                  <a:srgbClr val="002060"/>
                </a:solidFill>
                <a:latin typeface="HGS明朝B" panose="02020800000000000000" pitchFamily="18" charset="-128"/>
                <a:ea typeface="HGS明朝B" panose="02020800000000000000" pitchFamily="18" charset="-128"/>
              </a:rPr>
              <a:t>伝票</a:t>
            </a:r>
            <a:r>
              <a:rPr lang="en-US" altLang="ja-JP" sz="1200" dirty="0">
                <a:solidFill>
                  <a:srgbClr val="002060"/>
                </a:solidFill>
                <a:latin typeface="HGS明朝B" panose="02020800000000000000" pitchFamily="18" charset="-128"/>
                <a:ea typeface="HGS明朝B" panose="02020800000000000000" pitchFamily="18" charset="-128"/>
              </a:rPr>
              <a:t> (</a:t>
            </a:r>
            <a:r>
              <a:rPr lang="ja-JP" altLang="en-US" sz="1200" dirty="0">
                <a:solidFill>
                  <a:srgbClr val="002060"/>
                </a:solidFill>
                <a:latin typeface="HGS明朝B" panose="02020800000000000000" pitchFamily="18" charset="-128"/>
                <a:ea typeface="HGS明朝B" panose="02020800000000000000" pitchFamily="18" charset="-128"/>
              </a:rPr>
              <a:t>でんぴょう</a:t>
            </a:r>
            <a:r>
              <a:rPr lang="en-US" altLang="ja-JP" sz="1200" dirty="0">
                <a:solidFill>
                  <a:srgbClr val="002060"/>
                </a:solidFill>
                <a:latin typeface="HGS明朝B" panose="02020800000000000000" pitchFamily="18" charset="-128"/>
                <a:ea typeface="HGS明朝B" panose="02020800000000000000" pitchFamily="18" charset="-128"/>
              </a:rPr>
              <a:t>) </a:t>
            </a:r>
          </a:p>
          <a:p>
            <a:pPr defTabSz="685800">
              <a:defRPr/>
            </a:pPr>
            <a:r>
              <a:rPr lang="en-US" altLang="ja-JP" sz="1200" dirty="0">
                <a:solidFill>
                  <a:srgbClr val="002060"/>
                </a:solidFill>
                <a:latin typeface="HGS明朝B" panose="02020800000000000000" pitchFamily="18" charset="-128"/>
                <a:ea typeface="HGS明朝B" panose="02020800000000000000" pitchFamily="18" charset="-128"/>
              </a:rPr>
              <a:t>2 </a:t>
            </a:r>
            <a:r>
              <a:rPr lang="ja-JP" altLang="en-US" sz="1200" dirty="0">
                <a:solidFill>
                  <a:srgbClr val="002060"/>
                </a:solidFill>
                <a:latin typeface="HGS明朝B" panose="02020800000000000000" pitchFamily="18" charset="-128"/>
                <a:ea typeface="HGS明朝B" panose="02020800000000000000" pitchFamily="18" charset="-128"/>
              </a:rPr>
              <a:t>起票</a:t>
            </a:r>
            <a:r>
              <a:rPr lang="en-US" altLang="ja-JP" sz="1200" dirty="0">
                <a:solidFill>
                  <a:srgbClr val="002060"/>
                </a:solidFill>
                <a:latin typeface="HGS明朝B" panose="02020800000000000000" pitchFamily="18" charset="-128"/>
                <a:ea typeface="HGS明朝B" panose="02020800000000000000" pitchFamily="18" charset="-128"/>
              </a:rPr>
              <a:t> (</a:t>
            </a:r>
            <a:r>
              <a:rPr lang="ja-JP" altLang="en-US" sz="1200" dirty="0">
                <a:solidFill>
                  <a:srgbClr val="002060"/>
                </a:solidFill>
                <a:latin typeface="HGS明朝B" panose="02020800000000000000" pitchFamily="18" charset="-128"/>
                <a:ea typeface="HGS明朝B" panose="02020800000000000000" pitchFamily="18" charset="-128"/>
              </a:rPr>
              <a:t>きひょう</a:t>
            </a:r>
            <a:r>
              <a:rPr lang="en-US" altLang="ja-JP" sz="1200" dirty="0">
                <a:solidFill>
                  <a:srgbClr val="002060"/>
                </a:solidFill>
                <a:latin typeface="HGS明朝B" panose="02020800000000000000" pitchFamily="18" charset="-128"/>
                <a:ea typeface="HGS明朝B" panose="02020800000000000000" pitchFamily="18" charset="-128"/>
              </a:rPr>
              <a:t>) </a:t>
            </a:r>
          </a:p>
          <a:p>
            <a:pPr defTabSz="685800">
              <a:defRPr/>
            </a:pPr>
            <a:r>
              <a:rPr lang="en-US" altLang="ja-JP" sz="1200" dirty="0">
                <a:solidFill>
                  <a:srgbClr val="002060"/>
                </a:solidFill>
                <a:latin typeface="HGS明朝B" panose="02020800000000000000" pitchFamily="18" charset="-128"/>
                <a:ea typeface="HGS明朝B" panose="02020800000000000000" pitchFamily="18" charset="-128"/>
              </a:rPr>
              <a:t>3 </a:t>
            </a:r>
            <a:r>
              <a:rPr lang="ja-JP" altLang="en-US" sz="1200" dirty="0">
                <a:solidFill>
                  <a:srgbClr val="002060"/>
                </a:solidFill>
                <a:latin typeface="HGS明朝B" panose="02020800000000000000" pitchFamily="18" charset="-128"/>
                <a:ea typeface="HGS明朝B" panose="02020800000000000000" pitchFamily="18" charset="-128"/>
              </a:rPr>
              <a:t>三伝票</a:t>
            </a:r>
            <a:r>
              <a:rPr lang="en-US" altLang="ja-JP" sz="1200" dirty="0">
                <a:solidFill>
                  <a:srgbClr val="002060"/>
                </a:solidFill>
                <a:latin typeface="HGS明朝B" panose="02020800000000000000" pitchFamily="18" charset="-128"/>
                <a:ea typeface="HGS明朝B" panose="02020800000000000000" pitchFamily="18" charset="-128"/>
              </a:rPr>
              <a:t> (</a:t>
            </a:r>
            <a:r>
              <a:rPr lang="ja-JP" altLang="en-US" sz="1200" dirty="0">
                <a:solidFill>
                  <a:srgbClr val="002060"/>
                </a:solidFill>
                <a:latin typeface="HGS明朝B" panose="02020800000000000000" pitchFamily="18" charset="-128"/>
                <a:ea typeface="HGS明朝B" panose="02020800000000000000" pitchFamily="18" charset="-128"/>
              </a:rPr>
              <a:t>さんでんぴょう</a:t>
            </a:r>
            <a:r>
              <a:rPr lang="en-US" altLang="ja-JP" sz="1200" dirty="0">
                <a:solidFill>
                  <a:srgbClr val="002060"/>
                </a:solidFill>
                <a:latin typeface="HGS明朝B" panose="02020800000000000000" pitchFamily="18" charset="-128"/>
                <a:ea typeface="HGS明朝B" panose="02020800000000000000" pitchFamily="18" charset="-128"/>
              </a:rPr>
              <a:t>) </a:t>
            </a:r>
          </a:p>
          <a:p>
            <a:pPr defTabSz="685800">
              <a:defRPr/>
            </a:pPr>
            <a:r>
              <a:rPr lang="en-US" altLang="ja-JP" sz="1200" dirty="0">
                <a:solidFill>
                  <a:srgbClr val="002060"/>
                </a:solidFill>
                <a:latin typeface="HGS明朝B" panose="02020800000000000000" pitchFamily="18" charset="-128"/>
                <a:ea typeface="HGS明朝B" panose="02020800000000000000" pitchFamily="18" charset="-128"/>
              </a:rPr>
              <a:t>4 </a:t>
            </a:r>
            <a:r>
              <a:rPr lang="ja-JP" altLang="en-US" sz="1200" dirty="0">
                <a:solidFill>
                  <a:srgbClr val="002060"/>
                </a:solidFill>
                <a:latin typeface="HGS明朝B" panose="02020800000000000000" pitchFamily="18" charset="-128"/>
                <a:ea typeface="HGS明朝B" panose="02020800000000000000" pitchFamily="18" charset="-128"/>
              </a:rPr>
              <a:t>一部振替取引</a:t>
            </a:r>
            <a:r>
              <a:rPr lang="en-US" altLang="ja-JP" sz="1200" dirty="0">
                <a:solidFill>
                  <a:srgbClr val="002060"/>
                </a:solidFill>
                <a:latin typeface="HGS明朝B" panose="02020800000000000000" pitchFamily="18" charset="-128"/>
                <a:ea typeface="HGS明朝B" panose="02020800000000000000" pitchFamily="18" charset="-128"/>
              </a:rPr>
              <a:t> (</a:t>
            </a:r>
            <a:r>
              <a:rPr lang="ja-JP" altLang="en-US" sz="1200" dirty="0">
                <a:solidFill>
                  <a:srgbClr val="002060"/>
                </a:solidFill>
                <a:latin typeface="HGS明朝B" panose="02020800000000000000" pitchFamily="18" charset="-128"/>
                <a:ea typeface="HGS明朝B" panose="02020800000000000000" pitchFamily="18" charset="-128"/>
              </a:rPr>
              <a:t>いちぶふりかえとりひき</a:t>
            </a:r>
            <a:r>
              <a:rPr lang="en-US" altLang="ja-JP" sz="1200" dirty="0">
                <a:solidFill>
                  <a:srgbClr val="002060"/>
                </a:solidFill>
                <a:latin typeface="HGS明朝B" panose="02020800000000000000" pitchFamily="18" charset="-128"/>
                <a:ea typeface="HGS明朝B" panose="02020800000000000000" pitchFamily="18" charset="-128"/>
              </a:rPr>
              <a:t>)  </a:t>
            </a:r>
          </a:p>
          <a:p>
            <a:pPr defTabSz="685800">
              <a:defRPr/>
            </a:pPr>
            <a:r>
              <a:rPr lang="en-US" altLang="ja-JP" sz="1200" dirty="0">
                <a:solidFill>
                  <a:srgbClr val="002060"/>
                </a:solidFill>
                <a:latin typeface="HGS明朝B" panose="02020800000000000000" pitchFamily="18" charset="-128"/>
                <a:ea typeface="HGS明朝B" panose="02020800000000000000" pitchFamily="18" charset="-128"/>
              </a:rPr>
              <a:t>5 </a:t>
            </a:r>
            <a:r>
              <a:rPr lang="ja-JP" altLang="en-US" sz="1200" dirty="0">
                <a:solidFill>
                  <a:srgbClr val="002060"/>
                </a:solidFill>
                <a:latin typeface="HGS明朝B" panose="02020800000000000000" pitchFamily="18" charset="-128"/>
                <a:ea typeface="HGS明朝B" panose="02020800000000000000" pitchFamily="18" charset="-128"/>
              </a:rPr>
              <a:t>伝票の</a:t>
            </a:r>
            <a:r>
              <a:rPr lang="ja-JP" altLang="en-US" sz="1200" dirty="0">
                <a:solidFill>
                  <a:srgbClr val="002060"/>
                </a:solidFill>
                <a:latin typeface="HGS明朝B" panose="02020800000000000000" pitchFamily="18" charset="-128"/>
                <a:ea typeface="HGS明朝B" panose="02020800000000000000" pitchFamily="18" charset="-128"/>
                <a:cs typeface="+mn-cs"/>
              </a:rPr>
              <a:t>転記と</a:t>
            </a:r>
            <a:r>
              <a:rPr lang="ja-JP" altLang="en-US" sz="1200" dirty="0">
                <a:solidFill>
                  <a:srgbClr val="002060"/>
                </a:solidFill>
                <a:latin typeface="HGS明朝B" panose="02020800000000000000" pitchFamily="18" charset="-128"/>
                <a:ea typeface="HGS明朝B" panose="02020800000000000000" pitchFamily="18" charset="-128"/>
              </a:rPr>
              <a:t>集計</a:t>
            </a:r>
            <a:r>
              <a:rPr lang="en-US" altLang="ja-JP" sz="1200" dirty="0">
                <a:solidFill>
                  <a:srgbClr val="002060"/>
                </a:solidFill>
                <a:latin typeface="HGS明朝B" panose="02020800000000000000" pitchFamily="18" charset="-128"/>
                <a:ea typeface="HGS明朝B" panose="02020800000000000000" pitchFamily="18" charset="-128"/>
              </a:rPr>
              <a:t> (</a:t>
            </a:r>
            <a:r>
              <a:rPr lang="ja-JP" altLang="en-US" sz="1200" dirty="0">
                <a:solidFill>
                  <a:srgbClr val="002060"/>
                </a:solidFill>
                <a:latin typeface="HGS明朝B" panose="02020800000000000000" pitchFamily="18" charset="-128"/>
                <a:ea typeface="HGS明朝B" panose="02020800000000000000" pitchFamily="18" charset="-128"/>
              </a:rPr>
              <a:t>でんぴょうのしゅうけい</a:t>
            </a:r>
            <a:r>
              <a:rPr lang="en-US" altLang="ja-JP" sz="1200" dirty="0">
                <a:solidFill>
                  <a:srgbClr val="002060"/>
                </a:solidFill>
                <a:latin typeface="HGS明朝B" panose="02020800000000000000" pitchFamily="18" charset="-128"/>
                <a:ea typeface="HGS明朝B" panose="02020800000000000000" pitchFamily="18" charset="-128"/>
              </a:rPr>
              <a:t>) </a:t>
            </a:r>
          </a:p>
          <a:p>
            <a:pPr defTabSz="685800">
              <a:defRPr/>
            </a:pPr>
            <a:r>
              <a:rPr lang="en-US" altLang="ja-JP" sz="1200" dirty="0">
                <a:solidFill>
                  <a:srgbClr val="002060"/>
                </a:solidFill>
                <a:latin typeface="HGS明朝B" panose="02020800000000000000" pitchFamily="18" charset="-128"/>
                <a:ea typeface="HGS明朝B" panose="02020800000000000000" pitchFamily="18" charset="-128"/>
              </a:rPr>
              <a:t>6 </a:t>
            </a:r>
            <a:r>
              <a:rPr lang="ja-JP" altLang="en-US" sz="1200" dirty="0">
                <a:solidFill>
                  <a:srgbClr val="002060"/>
                </a:solidFill>
                <a:latin typeface="HGS明朝B" panose="02020800000000000000" pitchFamily="18" charset="-128"/>
                <a:ea typeface="HGS明朝B" panose="02020800000000000000" pitchFamily="18" charset="-128"/>
              </a:rPr>
              <a:t>五伝票性</a:t>
            </a:r>
            <a:r>
              <a:rPr lang="en-US" altLang="ja-JP" sz="1200" dirty="0">
                <a:solidFill>
                  <a:srgbClr val="002060"/>
                </a:solidFill>
                <a:latin typeface="HGS明朝B" panose="02020800000000000000" pitchFamily="18" charset="-128"/>
                <a:ea typeface="HGS明朝B" panose="02020800000000000000" pitchFamily="18" charset="-128"/>
              </a:rPr>
              <a:t> (</a:t>
            </a:r>
            <a:r>
              <a:rPr lang="ja-JP" altLang="en-US" sz="1200" dirty="0">
                <a:solidFill>
                  <a:srgbClr val="002060"/>
                </a:solidFill>
                <a:latin typeface="HGS明朝B" panose="02020800000000000000" pitchFamily="18" charset="-128"/>
                <a:ea typeface="HGS明朝B" panose="02020800000000000000" pitchFamily="18" charset="-128"/>
              </a:rPr>
              <a:t>ごでんぴょうせい</a:t>
            </a:r>
            <a:r>
              <a:rPr lang="en-US" altLang="ja-JP" sz="1200" dirty="0">
                <a:solidFill>
                  <a:srgbClr val="002060"/>
                </a:solidFill>
                <a:latin typeface="HGS明朝B" panose="02020800000000000000" pitchFamily="18" charset="-128"/>
                <a:ea typeface="HGS明朝B" panose="02020800000000000000" pitchFamily="18" charset="-128"/>
              </a:rPr>
              <a:t>) </a:t>
            </a:r>
          </a:p>
          <a:p>
            <a:pPr defTabSz="685800">
              <a:defRPr/>
            </a:pPr>
            <a:endParaRPr kumimoji="1" lang="en-US" altLang="ja-JP" sz="1200" dirty="0">
              <a:solidFill>
                <a:srgbClr val="002060"/>
              </a:solidFill>
              <a:latin typeface="HGS明朝B" panose="02020800000000000000" pitchFamily="18" charset="-128"/>
              <a:ea typeface="HGS明朝B" panose="02020800000000000000" pitchFamily="18" charset="-128"/>
            </a:endParaRPr>
          </a:p>
          <a:p>
            <a:pPr marL="0" marR="0" lvl="0" indent="0" algn="l" defTabSz="685800" rtl="0" eaLnBrk="0" fontAlgn="base" latinLnBrk="0" hangingPunct="0">
              <a:lnSpc>
                <a:spcPct val="100000"/>
              </a:lnSpc>
              <a:spcBef>
                <a:spcPct val="30000"/>
              </a:spcBef>
              <a:spcAft>
                <a:spcPct val="0"/>
              </a:spcAft>
              <a:buClrTx/>
              <a:buSzTx/>
              <a:buFontTx/>
              <a:buNone/>
              <a:tabLst/>
              <a:defRPr/>
            </a:pPr>
            <a:r>
              <a:rPr kumimoji="1" lang="ja-JP" altLang="en-US" dirty="0"/>
              <a:t>次回またお会いしましょう。</a:t>
            </a:r>
            <a:endParaRPr kumimoji="1" lang="en-US" altLang="ja-JP" dirty="0"/>
          </a:p>
          <a:p>
            <a:pPr defTabSz="685800">
              <a:defRPr/>
            </a:pPr>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484923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4500" y="1243013"/>
            <a:ext cx="5969000" cy="3357562"/>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HGS明朝B" panose="02020800000000000000" pitchFamily="18"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HGS明朝B" panose="02020800000000000000" pitchFamily="18" charset="-128"/>
              <a:cs typeface="+mn-cs"/>
            </a:endParaRPr>
          </a:p>
        </p:txBody>
      </p:sp>
    </p:spTree>
    <p:extLst>
      <p:ext uri="{BB962C8B-B14F-4D97-AF65-F5344CB8AC3E}">
        <p14:creationId xmlns:p14="http://schemas.microsoft.com/office/powerpoint/2010/main" val="1059342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4500" y="1243013"/>
            <a:ext cx="5969000" cy="3357562"/>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泉田</a:t>
            </a:r>
            <a:endParaRPr kumimoji="1" lang="en-US" altLang="ja-JP" dirty="0"/>
          </a:p>
          <a:p>
            <a:r>
              <a:rPr kumimoji="1" lang="ja-JP" altLang="en-US" dirty="0"/>
              <a:t>みなさまお疲れ様でした。</a:t>
            </a:r>
            <a:endParaRPr kumimoji="1" lang="en-US" altLang="ja-JP" dirty="0"/>
          </a:p>
          <a:p>
            <a:pPr>
              <a:spcBef>
                <a:spcPct val="20000"/>
              </a:spcBef>
              <a:defRPr/>
            </a:pPr>
            <a:r>
              <a:rPr lang="ja-JP" altLang="en-US" sz="1200" dirty="0">
                <a:solidFill>
                  <a:srgbClr val="FF0000"/>
                </a:solidFill>
                <a:latin typeface="HGS明朝B" panose="02020800000000000000" pitchFamily="18" charset="-128"/>
                <a:ea typeface="HGS明朝B" panose="02020800000000000000" pitchFamily="18" charset="-128"/>
              </a:rPr>
              <a:t>次回のお知らせをいたします。</a:t>
            </a:r>
            <a:endParaRPr lang="en-US" altLang="ja-JP" sz="1200" dirty="0">
              <a:solidFill>
                <a:srgbClr val="FF0000"/>
              </a:solidFill>
              <a:latin typeface="HGS明朝B" panose="02020800000000000000" pitchFamily="18" charset="-128"/>
              <a:ea typeface="HGS明朝B" panose="02020800000000000000" pitchFamily="18" charset="-128"/>
            </a:endParaRPr>
          </a:p>
          <a:p>
            <a:endParaRPr kumimoji="1" lang="en-US" altLang="ja-JP" dirty="0"/>
          </a:p>
          <a:p>
            <a:pPr eaLnBrk="1" fontAlgn="auto" hangingPunct="1">
              <a:spcBef>
                <a:spcPct val="20000"/>
              </a:spcBef>
              <a:spcAft>
                <a:spcPts val="0"/>
              </a:spcAft>
              <a:defRPr/>
            </a:pPr>
            <a:r>
              <a:rPr lang="ja-JP" altLang="en-US" sz="1200" b="1" dirty="0">
                <a:solidFill>
                  <a:prstClr val="black"/>
                </a:solidFill>
                <a:latin typeface="SimSun" panose="02010600030101010101" pitchFamily="2" charset="-122"/>
                <a:ea typeface="SimSun" panose="02010600030101010101" pitchFamily="2" charset="-122"/>
              </a:rPr>
              <a:t>第</a:t>
            </a:r>
            <a:r>
              <a:rPr lang="en-US" altLang="ja-JP" sz="1200" b="1" dirty="0">
                <a:solidFill>
                  <a:prstClr val="black"/>
                </a:solidFill>
                <a:latin typeface="SimSun" panose="02010600030101010101" pitchFamily="2" charset="-122"/>
                <a:ea typeface="SimSun" panose="02010600030101010101" pitchFamily="2" charset="-122"/>
              </a:rPr>
              <a:t>22</a:t>
            </a:r>
            <a:r>
              <a:rPr lang="ja-JP" altLang="en-US" sz="1200" b="1" dirty="0">
                <a:solidFill>
                  <a:prstClr val="black"/>
                </a:solidFill>
                <a:latin typeface="SimSun" panose="02010600030101010101" pitchFamily="2" charset="-122"/>
                <a:ea typeface="SimSun" panose="02010600030101010101" pitchFamily="2" charset="-122"/>
              </a:rPr>
              <a:t>講 </a:t>
            </a:r>
            <a:r>
              <a:rPr lang="ja-JP" altLang="en-US" sz="1200" dirty="0">
                <a:solidFill>
                  <a:prstClr val="black"/>
                </a:solidFill>
                <a:latin typeface="HGS明朝B" panose="02020800000000000000" pitchFamily="18" charset="-128"/>
                <a:ea typeface="HGS明朝B" panose="02020800000000000000" pitchFamily="18" charset="-128"/>
              </a:rPr>
              <a:t>テーマ</a:t>
            </a:r>
            <a:r>
              <a:rPr lang="en-US" altLang="ja-JP" sz="1200" dirty="0">
                <a:solidFill>
                  <a:prstClr val="black"/>
                </a:solidFill>
                <a:latin typeface="HGS明朝B" panose="02020800000000000000" pitchFamily="18" charset="-128"/>
                <a:ea typeface="HGS明朝B" panose="02020800000000000000" pitchFamily="18" charset="-128"/>
              </a:rPr>
              <a:t>21 </a:t>
            </a:r>
            <a:r>
              <a:rPr lang="ja-JP" altLang="en-US" sz="1200" b="1" dirty="0">
                <a:solidFill>
                  <a:prstClr val="black"/>
                </a:solidFill>
                <a:latin typeface="SimSun" panose="02010600030101010101" pitchFamily="2" charset="-122"/>
                <a:ea typeface="SimSun" panose="02010600030101010101" pitchFamily="2" charset="-122"/>
              </a:rPr>
              <a:t>財務諸表の作成</a:t>
            </a:r>
            <a:r>
              <a:rPr lang="en-US" altLang="ja-JP" sz="1200" b="1" dirty="0">
                <a:solidFill>
                  <a:prstClr val="black"/>
                </a:solidFill>
                <a:latin typeface="SimSun" panose="02010600030101010101" pitchFamily="2" charset="-122"/>
                <a:ea typeface="SimSun" panose="02010600030101010101" pitchFamily="2" charset="-122"/>
              </a:rPr>
              <a:t> (</a:t>
            </a:r>
            <a:r>
              <a:rPr lang="ja-JP" altLang="en-US" sz="1200" b="1" dirty="0">
                <a:solidFill>
                  <a:prstClr val="black"/>
                </a:solidFill>
                <a:latin typeface="SimSun" panose="02010600030101010101" pitchFamily="2" charset="-122"/>
                <a:ea typeface="SimSun" panose="02010600030101010101" pitchFamily="2" charset="-122"/>
              </a:rPr>
              <a:t>ざいむしょひょうのさくせい</a:t>
            </a:r>
            <a:r>
              <a:rPr lang="en-US" altLang="ja-JP" sz="1200" b="1" dirty="0">
                <a:solidFill>
                  <a:prstClr val="black"/>
                </a:solidFill>
                <a:latin typeface="SimSun" panose="02010600030101010101" pitchFamily="2" charset="-122"/>
                <a:ea typeface="SimSun" panose="02010600030101010101" pitchFamily="2" charset="-122"/>
              </a:rPr>
              <a:t>) </a:t>
            </a:r>
            <a:r>
              <a:rPr lang="ja-JP" altLang="en-US" sz="1200" dirty="0">
                <a:solidFill>
                  <a:prstClr val="black"/>
                </a:solidFill>
                <a:latin typeface="HGS明朝B" panose="02020800000000000000" pitchFamily="18" charset="-128"/>
                <a:ea typeface="HGS明朝B" panose="02020800000000000000" pitchFamily="18" charset="-128"/>
              </a:rPr>
              <a:t>の内容は、</a:t>
            </a:r>
            <a:endParaRPr lang="en-US" altLang="ja-JP" sz="12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200" dirty="0">
                <a:solidFill>
                  <a:prstClr val="black"/>
                </a:solidFill>
                <a:latin typeface="HGS明朝B" panose="02020800000000000000" pitchFamily="18" charset="-128"/>
                <a:ea typeface="HGS明朝B" panose="02020800000000000000" pitchFamily="18" charset="-128"/>
              </a:rPr>
              <a:t>日本商工会議所簿記</a:t>
            </a:r>
            <a:r>
              <a:rPr lang="en-US" altLang="ja-JP" sz="1200" dirty="0">
                <a:solidFill>
                  <a:prstClr val="black"/>
                </a:solidFill>
                <a:latin typeface="HGS明朝B" panose="02020800000000000000" pitchFamily="18" charset="-128"/>
                <a:ea typeface="HGS明朝B" panose="02020800000000000000" pitchFamily="18" charset="-128"/>
              </a:rPr>
              <a:t>3</a:t>
            </a:r>
            <a:r>
              <a:rPr lang="ja-JP" altLang="en-US" sz="1200" dirty="0">
                <a:solidFill>
                  <a:prstClr val="black"/>
                </a:solidFill>
                <a:latin typeface="HGS明朝B" panose="02020800000000000000" pitchFamily="18" charset="-128"/>
                <a:ea typeface="HGS明朝B" panose="02020800000000000000" pitchFamily="18" charset="-128"/>
              </a:rPr>
              <a:t>級検定で必ず出題される財務諸表の作成問題です。</a:t>
            </a:r>
            <a:endParaRPr lang="en-US" altLang="ja-JP" sz="12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200" dirty="0">
                <a:solidFill>
                  <a:prstClr val="black"/>
                </a:solidFill>
                <a:latin typeface="HGS明朝B" panose="02020800000000000000" pitchFamily="18" charset="-128"/>
                <a:ea typeface="HGS明朝B" panose="02020800000000000000" pitchFamily="18" charset="-128"/>
              </a:rPr>
              <a:t>財務諸表の作成問題には、</a:t>
            </a:r>
            <a:r>
              <a:rPr lang="en-US" altLang="ja-JP" sz="1200" dirty="0">
                <a:solidFill>
                  <a:prstClr val="black"/>
                </a:solidFill>
                <a:latin typeface="HGS明朝B" panose="02020800000000000000" pitchFamily="18" charset="-128"/>
                <a:ea typeface="HGS明朝B" panose="02020800000000000000" pitchFamily="18" charset="-128"/>
              </a:rPr>
              <a:t>2</a:t>
            </a:r>
            <a:r>
              <a:rPr lang="ja-JP" altLang="en-US" sz="1200" dirty="0">
                <a:solidFill>
                  <a:prstClr val="black"/>
                </a:solidFill>
                <a:latin typeface="HGS明朝B" panose="02020800000000000000" pitchFamily="18" charset="-128"/>
                <a:ea typeface="HGS明朝B" panose="02020800000000000000" pitchFamily="18" charset="-128"/>
              </a:rPr>
              <a:t>つのパタ</a:t>
            </a:r>
            <a:r>
              <a:rPr lang="en-US" altLang="ja-JP" sz="1200" dirty="0">
                <a:solidFill>
                  <a:prstClr val="black"/>
                </a:solidFill>
                <a:latin typeface="HGS明朝B" panose="02020800000000000000" pitchFamily="18" charset="-128"/>
                <a:ea typeface="HGS明朝B" panose="02020800000000000000" pitchFamily="18" charset="-128"/>
              </a:rPr>
              <a:t>―</a:t>
            </a:r>
            <a:r>
              <a:rPr lang="ja-JP" altLang="en-US" sz="1200" dirty="0">
                <a:solidFill>
                  <a:prstClr val="black"/>
                </a:solidFill>
                <a:latin typeface="HGS明朝B" panose="02020800000000000000" pitchFamily="18" charset="-128"/>
                <a:ea typeface="HGS明朝B" panose="02020800000000000000" pitchFamily="18" charset="-128"/>
              </a:rPr>
              <a:t>ンがあります。</a:t>
            </a:r>
            <a:endParaRPr lang="en-US" altLang="ja-JP" sz="12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200" dirty="0">
                <a:solidFill>
                  <a:prstClr val="black"/>
                </a:solidFill>
                <a:latin typeface="HGS明朝B" panose="02020800000000000000" pitchFamily="18" charset="-128"/>
                <a:ea typeface="HGS明朝B" panose="02020800000000000000" pitchFamily="18" charset="-128"/>
              </a:rPr>
              <a:t>一つは、</a:t>
            </a:r>
            <a:r>
              <a:rPr lang="en-US" altLang="ja-JP" sz="1200" dirty="0">
                <a:solidFill>
                  <a:prstClr val="black"/>
                </a:solidFill>
                <a:latin typeface="HGS明朝B" panose="02020800000000000000" pitchFamily="18" charset="-128"/>
                <a:ea typeface="HGS明朝B" panose="02020800000000000000" pitchFamily="18" charset="-128"/>
              </a:rPr>
              <a:t>8</a:t>
            </a:r>
            <a:r>
              <a:rPr lang="ja-JP" altLang="en-US" sz="1200" dirty="0">
                <a:solidFill>
                  <a:prstClr val="black"/>
                </a:solidFill>
                <a:latin typeface="HGS明朝B" panose="02020800000000000000" pitchFamily="18" charset="-128"/>
                <a:ea typeface="HGS明朝B" panose="02020800000000000000" pitchFamily="18" charset="-128"/>
              </a:rPr>
              <a:t>桁精算表と決算整理事項から損益計算書と貸借対照表を作成させ</a:t>
            </a:r>
            <a:endParaRPr lang="en-US" altLang="ja-JP" sz="12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200" dirty="0">
                <a:solidFill>
                  <a:prstClr val="black"/>
                </a:solidFill>
                <a:latin typeface="HGS明朝B" panose="02020800000000000000" pitchFamily="18" charset="-128"/>
                <a:ea typeface="HGS明朝B" panose="02020800000000000000" pitchFamily="18" charset="-128"/>
              </a:rPr>
              <a:t>る問題です。</a:t>
            </a:r>
            <a:endParaRPr lang="en-US" altLang="ja-JP" sz="12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200" dirty="0">
                <a:solidFill>
                  <a:prstClr val="black"/>
                </a:solidFill>
                <a:latin typeface="HGS明朝B" panose="02020800000000000000" pitchFamily="18" charset="-128"/>
                <a:ea typeface="HGS明朝B" panose="02020800000000000000" pitchFamily="18" charset="-128"/>
              </a:rPr>
              <a:t>もう一つは、</a:t>
            </a:r>
            <a:r>
              <a:rPr lang="zh-TW" altLang="en-US" sz="1200" dirty="0">
                <a:solidFill>
                  <a:srgbClr val="000000"/>
                </a:solidFill>
                <a:latin typeface="HGS明朝B" panose="02020800000000000000" pitchFamily="18" charset="-128"/>
                <a:ea typeface="HGS明朝B" panose="02020800000000000000" pitchFamily="18" charset="-128"/>
              </a:rPr>
              <a:t>決算前残高試算表</a:t>
            </a:r>
            <a:r>
              <a:rPr lang="ja-JP" altLang="en-US" sz="1200" dirty="0">
                <a:solidFill>
                  <a:prstClr val="black"/>
                </a:solidFill>
                <a:latin typeface="HGS明朝B" panose="02020800000000000000" pitchFamily="18" charset="-128"/>
                <a:ea typeface="HGS明朝B" panose="02020800000000000000" pitchFamily="18" charset="-128"/>
              </a:rPr>
              <a:t>と決算整理事項から損益計算書と貸借対照表</a:t>
            </a:r>
            <a:endParaRPr lang="en-US" altLang="ja-JP" sz="12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200" dirty="0">
                <a:solidFill>
                  <a:prstClr val="black"/>
                </a:solidFill>
                <a:latin typeface="HGS明朝B" panose="02020800000000000000" pitchFamily="18" charset="-128"/>
                <a:ea typeface="HGS明朝B" panose="02020800000000000000" pitchFamily="18" charset="-128"/>
              </a:rPr>
              <a:t>を作成させる問題です。</a:t>
            </a:r>
            <a:endParaRPr lang="en-US" altLang="ja-JP" sz="12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200" dirty="0">
                <a:solidFill>
                  <a:srgbClr val="000000"/>
                </a:solidFill>
                <a:latin typeface="HGS明朝B" panose="02020800000000000000" pitchFamily="18" charset="-128"/>
                <a:ea typeface="HGS明朝B" panose="02020800000000000000" pitchFamily="18" charset="-128"/>
              </a:rPr>
              <a:t>後者のほうが難易度が高いですが、受験者はどちらのパターンにも対応でき</a:t>
            </a:r>
            <a:endParaRPr lang="en-US" altLang="ja-JP" sz="1200" dirty="0">
              <a:solidFill>
                <a:srgbClr val="000000"/>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200" dirty="0">
                <a:solidFill>
                  <a:srgbClr val="000000"/>
                </a:solidFill>
                <a:latin typeface="HGS明朝B" panose="02020800000000000000" pitchFamily="18" charset="-128"/>
                <a:ea typeface="HGS明朝B" panose="02020800000000000000" pitchFamily="18" charset="-128"/>
              </a:rPr>
              <a:t>るように</a:t>
            </a:r>
            <a:r>
              <a:rPr lang="ja-JP" altLang="en-US" sz="1200" dirty="0">
                <a:solidFill>
                  <a:prstClr val="black"/>
                </a:solidFill>
                <a:latin typeface="HGS明朝B" panose="02020800000000000000" pitchFamily="18" charset="-128"/>
                <a:ea typeface="HGS明朝B" panose="02020800000000000000" pitchFamily="18" charset="-128"/>
              </a:rPr>
              <a:t>しっかり学習しておきましょう。</a:t>
            </a:r>
            <a:endParaRPr lang="en-US" altLang="ja-JP" sz="12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endParaRPr lang="en-US" altLang="ja-JP" sz="1200" dirty="0">
              <a:solidFill>
                <a:prstClr val="black"/>
              </a:solidFill>
              <a:latin typeface="HGS明朝B" panose="02020800000000000000" pitchFamily="18" charset="-128"/>
              <a:ea typeface="HGS明朝B" panose="02020800000000000000" pitchFamily="18" charset="-128"/>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lang="ja-JP" altLang="en-US" sz="1200" dirty="0">
                <a:solidFill>
                  <a:srgbClr val="002060"/>
                </a:solidFill>
                <a:latin typeface="HGS明朝B" panose="02020800000000000000" pitchFamily="18" charset="-128"/>
                <a:ea typeface="HGS明朝B" panose="02020800000000000000" pitchFamily="18" charset="-128"/>
              </a:rPr>
              <a:t>コンテンツは、以下のようになります。</a:t>
            </a:r>
            <a:endParaRPr lang="en-US" altLang="ja-JP" sz="1200" dirty="0">
              <a:solidFill>
                <a:srgbClr val="002060"/>
              </a:solidFill>
              <a:latin typeface="HGS明朝B" panose="02020800000000000000" pitchFamily="18" charset="-128"/>
              <a:ea typeface="HGS明朝B" panose="02020800000000000000" pitchFamily="18" charset="-128"/>
            </a:endParaRPr>
          </a:p>
          <a:p>
            <a:pPr defTabSz="685800">
              <a:defRPr/>
            </a:pPr>
            <a:r>
              <a:rPr lang="en-US" altLang="ja-JP" sz="1200" dirty="0">
                <a:solidFill>
                  <a:srgbClr val="002060"/>
                </a:solidFill>
                <a:latin typeface="HGS明朝B" panose="02020800000000000000" pitchFamily="18" charset="-128"/>
                <a:ea typeface="HGS明朝B" panose="02020800000000000000" pitchFamily="18" charset="-128"/>
              </a:rPr>
              <a:t>1 </a:t>
            </a:r>
            <a:r>
              <a:rPr lang="ja-JP" altLang="en-US" sz="1200" dirty="0">
                <a:solidFill>
                  <a:srgbClr val="002060"/>
                </a:solidFill>
                <a:latin typeface="HGS明朝B" panose="02020800000000000000" pitchFamily="18" charset="-128"/>
                <a:ea typeface="HGS明朝B" panose="02020800000000000000" pitchFamily="18" charset="-128"/>
              </a:rPr>
              <a:t>財務諸表の作成</a:t>
            </a:r>
            <a:r>
              <a:rPr lang="en-US" altLang="ja-JP" sz="1200" dirty="0">
                <a:solidFill>
                  <a:srgbClr val="002060"/>
                </a:solidFill>
                <a:latin typeface="HGS明朝B" panose="02020800000000000000" pitchFamily="18" charset="-128"/>
                <a:ea typeface="HGS明朝B" panose="02020800000000000000" pitchFamily="18" charset="-128"/>
              </a:rPr>
              <a:t> (</a:t>
            </a:r>
            <a:r>
              <a:rPr lang="ja-JP" altLang="en-US" sz="1200" dirty="0">
                <a:solidFill>
                  <a:srgbClr val="002060"/>
                </a:solidFill>
                <a:latin typeface="HGS明朝B" panose="02020800000000000000" pitchFamily="18" charset="-128"/>
                <a:ea typeface="HGS明朝B" panose="02020800000000000000" pitchFamily="18" charset="-128"/>
              </a:rPr>
              <a:t>ざいむしょひょうのさくせい</a:t>
            </a:r>
            <a:r>
              <a:rPr lang="en-US" altLang="ja-JP" sz="1200" dirty="0">
                <a:solidFill>
                  <a:srgbClr val="002060"/>
                </a:solidFill>
                <a:latin typeface="HGS明朝B" panose="02020800000000000000" pitchFamily="18" charset="-128"/>
                <a:ea typeface="HGS明朝B" panose="02020800000000000000" pitchFamily="18" charset="-128"/>
              </a:rPr>
              <a:t>) </a:t>
            </a:r>
          </a:p>
          <a:p>
            <a:pPr defTabSz="685800">
              <a:defRPr/>
            </a:pPr>
            <a:endParaRPr kumimoji="1" lang="en-US" altLang="ja-JP" sz="1200" dirty="0">
              <a:solidFill>
                <a:srgbClr val="002060"/>
              </a:solidFill>
              <a:latin typeface="HGS明朝B" panose="02020800000000000000" pitchFamily="18" charset="-128"/>
              <a:ea typeface="HGS明朝B" panose="02020800000000000000" pitchFamily="18" charset="-128"/>
            </a:endParaRPr>
          </a:p>
          <a:p>
            <a:pPr marL="0" marR="0" lvl="0" indent="0" algn="l" defTabSz="685800" rtl="0" eaLnBrk="0" fontAlgn="base" latinLnBrk="0" hangingPunct="0">
              <a:lnSpc>
                <a:spcPct val="100000"/>
              </a:lnSpc>
              <a:spcBef>
                <a:spcPct val="30000"/>
              </a:spcBef>
              <a:spcAft>
                <a:spcPct val="0"/>
              </a:spcAft>
              <a:buClrTx/>
              <a:buSzTx/>
              <a:buFontTx/>
              <a:buNone/>
              <a:tabLst/>
              <a:defRPr/>
            </a:pPr>
            <a:r>
              <a:rPr kumimoji="1" lang="ja-JP" altLang="en-US" dirty="0"/>
              <a:t>次回またお会いしましょう。</a:t>
            </a:r>
            <a:endParaRPr kumimoji="1" lang="en-US" altLang="ja-JP" dirty="0"/>
          </a:p>
          <a:p>
            <a:pPr defTabSz="685800">
              <a:defRPr/>
            </a:pPr>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3905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0" dirty="0">
                <a:solidFill>
                  <a:prstClr val="black"/>
                </a:solidFill>
                <a:latin typeface="HGS明朝B" panose="02020800000000000000" pitchFamily="18" charset="-128"/>
                <a:ea typeface="HGS明朝B" panose="02020800000000000000" pitchFamily="18" charset="-128"/>
              </a:rPr>
              <a:t>泉田</a:t>
            </a:r>
            <a:endParaRPr lang="en-US" altLang="ja-JP" sz="1200" b="0" dirty="0">
              <a:solidFill>
                <a:prstClr val="black"/>
              </a:solidFill>
              <a:latin typeface="HGS明朝B" panose="02020800000000000000" pitchFamily="18" charset="-128"/>
              <a:ea typeface="HGS明朝B" panose="02020800000000000000" pitchFamily="18" charset="-128"/>
            </a:endParaRPr>
          </a:p>
          <a:p>
            <a:endParaRPr lang="en-US" altLang="ja-JP" sz="1200" b="0" dirty="0">
              <a:solidFill>
                <a:prstClr val="black"/>
              </a:solidFill>
              <a:latin typeface="HGS明朝B" panose="02020800000000000000" pitchFamily="18" charset="-128"/>
              <a:ea typeface="HGS明朝B" panose="02020800000000000000" pitchFamily="18" charset="-128"/>
            </a:endParaRPr>
          </a:p>
          <a:p>
            <a:pPr fontAlgn="auto">
              <a:spcBef>
                <a:spcPct val="20000"/>
              </a:spcBef>
              <a:spcAft>
                <a:spcPts val="0"/>
              </a:spcAft>
              <a:defRPr/>
            </a:pPr>
            <a:r>
              <a:rPr lang="ja-JP" altLang="en-US" sz="1200" cap="none" dirty="0">
                <a:solidFill>
                  <a:prstClr val="black"/>
                </a:solidFill>
                <a:latin typeface="HGS明朝B" panose="02020800000000000000" pitchFamily="18" charset="-128"/>
                <a:ea typeface="HGS明朝B" panose="02020800000000000000" pitchFamily="18" charset="-128"/>
              </a:rPr>
              <a:t>第</a:t>
            </a:r>
            <a:r>
              <a:rPr lang="en-US" altLang="ja-JP" sz="1200" cap="none" dirty="0">
                <a:solidFill>
                  <a:prstClr val="black"/>
                </a:solidFill>
                <a:latin typeface="HGS明朝B" panose="02020800000000000000" pitchFamily="18" charset="-128"/>
                <a:ea typeface="HGS明朝B" panose="02020800000000000000" pitchFamily="18" charset="-128"/>
              </a:rPr>
              <a:t>22</a:t>
            </a:r>
            <a:r>
              <a:rPr lang="ja-JP" altLang="en-US" sz="1200" cap="none" dirty="0">
                <a:solidFill>
                  <a:prstClr val="black"/>
                </a:solidFill>
                <a:latin typeface="HGS明朝B" panose="02020800000000000000" pitchFamily="18" charset="-128"/>
                <a:ea typeface="HGS明朝B" panose="02020800000000000000" pitchFamily="18" charset="-128"/>
              </a:rPr>
              <a:t>講</a:t>
            </a:r>
            <a:br>
              <a:rPr lang="en-US" altLang="ja-JP" sz="1200" cap="none" dirty="0">
                <a:solidFill>
                  <a:prstClr val="black"/>
                </a:solidFill>
                <a:latin typeface="HGS明朝B" panose="02020800000000000000" pitchFamily="18" charset="-128"/>
                <a:ea typeface="HGS明朝B" panose="02020800000000000000" pitchFamily="18" charset="-128"/>
              </a:rPr>
            </a:br>
            <a:r>
              <a:rPr lang="ja-JP" altLang="en-US" sz="1200" cap="none" dirty="0">
                <a:solidFill>
                  <a:prstClr val="black"/>
                </a:solidFill>
                <a:latin typeface="HGS明朝B" panose="02020800000000000000" pitchFamily="18" charset="-128"/>
                <a:ea typeface="HGS明朝B" panose="02020800000000000000" pitchFamily="18" charset="-128"/>
              </a:rPr>
              <a:t>  </a:t>
            </a:r>
            <a:r>
              <a:rPr lang="ja-JP" altLang="en-US" sz="1200" dirty="0">
                <a:solidFill>
                  <a:prstClr val="black"/>
                </a:solidFill>
                <a:latin typeface="HGS明朝B" panose="02020800000000000000" pitchFamily="18" charset="-128"/>
                <a:ea typeface="HGS明朝B" panose="02020800000000000000" pitchFamily="18" charset="-128"/>
              </a:rPr>
              <a:t>テーマ </a:t>
            </a:r>
            <a:r>
              <a:rPr lang="en-US" altLang="ja-JP" sz="1200" dirty="0">
                <a:solidFill>
                  <a:prstClr val="black"/>
                </a:solidFill>
                <a:latin typeface="HGS明朝B" panose="02020800000000000000" pitchFamily="18" charset="-128"/>
                <a:ea typeface="HGS明朝B" panose="02020800000000000000" pitchFamily="18" charset="-128"/>
              </a:rPr>
              <a:t>21</a:t>
            </a:r>
            <a:br>
              <a:rPr lang="en-US" altLang="ja-JP" sz="1200" dirty="0">
                <a:solidFill>
                  <a:prstClr val="black"/>
                </a:solidFill>
                <a:latin typeface="HGS明朝B" panose="02020800000000000000" pitchFamily="18" charset="-128"/>
                <a:ea typeface="HGS明朝B" panose="02020800000000000000" pitchFamily="18" charset="-128"/>
              </a:rPr>
            </a:br>
            <a:r>
              <a:rPr lang="ja-JP" altLang="en-US" sz="1200" dirty="0">
                <a:latin typeface="HGS明朝B" panose="02020800000000000000" pitchFamily="18" charset="-128"/>
                <a:ea typeface="HGS明朝B" panose="02020800000000000000" pitchFamily="18" charset="-128"/>
              </a:rPr>
              <a:t>財務諸表の作成</a:t>
            </a:r>
            <a:r>
              <a:rPr lang="ja-JP" altLang="en-US" sz="1200" b="0" dirty="0">
                <a:solidFill>
                  <a:prstClr val="black"/>
                </a:solidFill>
                <a:latin typeface="SimSun" panose="02010600030101010101" pitchFamily="2" charset="-122"/>
                <a:ea typeface="SimSun" panose="02010600030101010101" pitchFamily="2" charset="-122"/>
              </a:rPr>
              <a:t> </a:t>
            </a:r>
            <a:r>
              <a:rPr lang="ja-JP" altLang="en-US" sz="1200" b="0" dirty="0">
                <a:solidFill>
                  <a:prstClr val="black"/>
                </a:solidFill>
                <a:latin typeface="HGS明朝B" panose="02020800000000000000" pitchFamily="18" charset="-128"/>
                <a:ea typeface="HGS明朝B" panose="02020800000000000000" pitchFamily="18" charset="-128"/>
              </a:rPr>
              <a:t>のコンテンツ </a:t>
            </a:r>
            <a:r>
              <a:rPr lang="en-US" altLang="ja-JP" sz="1200" b="0" dirty="0">
                <a:solidFill>
                  <a:prstClr val="black"/>
                </a:solidFill>
                <a:latin typeface="HGS明朝B" panose="02020800000000000000" pitchFamily="18" charset="-128"/>
                <a:ea typeface="HGS明朝B" panose="02020800000000000000" pitchFamily="18" charset="-128"/>
              </a:rPr>
              <a:t>(</a:t>
            </a:r>
            <a:r>
              <a:rPr lang="ja-JP" altLang="en-US" sz="1200" b="0" dirty="0">
                <a:solidFill>
                  <a:prstClr val="black"/>
                </a:solidFill>
                <a:latin typeface="HGS明朝B" panose="02020800000000000000" pitchFamily="18" charset="-128"/>
                <a:ea typeface="HGS明朝B" panose="02020800000000000000" pitchFamily="18" charset="-128"/>
              </a:rPr>
              <a:t>目次</a:t>
            </a:r>
            <a:r>
              <a:rPr lang="en-US" altLang="ja-JP" sz="1200" b="0" dirty="0">
                <a:solidFill>
                  <a:prstClr val="black"/>
                </a:solidFill>
                <a:latin typeface="HGS明朝B" panose="02020800000000000000" pitchFamily="18" charset="-128"/>
                <a:ea typeface="HGS明朝B" panose="02020800000000000000" pitchFamily="18" charset="-128"/>
              </a:rPr>
              <a:t>) </a:t>
            </a:r>
            <a:r>
              <a:rPr lang="ja-JP" altLang="en-US" sz="1200" b="0" dirty="0">
                <a:solidFill>
                  <a:prstClr val="black"/>
                </a:solidFill>
                <a:latin typeface="HGS明朝B" panose="02020800000000000000" pitchFamily="18" charset="-128"/>
                <a:ea typeface="HGS明朝B" panose="02020800000000000000" pitchFamily="18" charset="-128"/>
              </a:rPr>
              <a:t>について、ご説明いたします。</a:t>
            </a:r>
            <a:endParaRPr lang="en-US" altLang="ja-JP" sz="1200" b="0" dirty="0">
              <a:solidFill>
                <a:prstClr val="black"/>
              </a:solidFill>
              <a:latin typeface="HGS明朝B" panose="02020800000000000000" pitchFamily="18" charset="-128"/>
              <a:ea typeface="HGS明朝B" panose="02020800000000000000" pitchFamily="18"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sz="1200" dirty="0">
                <a:latin typeface="HGS明朝B" panose="02020800000000000000" pitchFamily="18" charset="-128"/>
                <a:ea typeface="HGS明朝B" panose="02020800000000000000" pitchFamily="18" charset="-128"/>
              </a:rPr>
              <a:t>1 </a:t>
            </a:r>
            <a:r>
              <a:rPr lang="ja-JP" altLang="en-US" sz="1200" dirty="0">
                <a:latin typeface="HGS明朝B" panose="02020800000000000000" pitchFamily="18" charset="-128"/>
                <a:ea typeface="HGS明朝B" panose="02020800000000000000" pitchFamily="18" charset="-128"/>
              </a:rPr>
              <a:t>財務諸表の作成</a:t>
            </a:r>
            <a:endParaRPr lang="en-US" altLang="ja-JP" sz="1200" dirty="0">
              <a:latin typeface="HGS明朝B" panose="02020800000000000000" pitchFamily="18" charset="-128"/>
              <a:ea typeface="HGS明朝B" panose="02020800000000000000" pitchFamily="18" charset="-128"/>
            </a:endParaRPr>
          </a:p>
          <a:p>
            <a:endParaRPr lang="en-US" altLang="ja-JP" b="0" dirty="0">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b="0" dirty="0">
                <a:latin typeface="HGS明朝B" panose="02020800000000000000" pitchFamily="18" charset="-128"/>
                <a:ea typeface="HGS明朝B" panose="02020800000000000000" pitchFamily="18" charset="-128"/>
              </a:rPr>
              <a:t>浅山先生、解説</a:t>
            </a:r>
            <a:r>
              <a:rPr lang="ja-JP" altLang="en-US" sz="1200" dirty="0">
                <a:latin typeface="HGS明朝B" panose="02020800000000000000" pitchFamily="18" charset="-128"/>
                <a:ea typeface="HGS明朝B" panose="02020800000000000000" pitchFamily="18" charset="-128"/>
              </a:rPr>
              <a:t>を、お願いいたします。</a:t>
            </a:r>
            <a:endParaRPr lang="ja-JP" altLang="en-US" dirty="0">
              <a:latin typeface="Arial" panose="020B0604020202020204" pitchFamily="34" charset="0"/>
            </a:endParaRPr>
          </a:p>
          <a:p>
            <a:endParaRPr kumimoji="1" lang="ja-JP" altLang="en-US" dirty="0"/>
          </a:p>
        </p:txBody>
      </p:sp>
    </p:spTree>
    <p:extLst>
      <p:ext uri="{BB962C8B-B14F-4D97-AF65-F5344CB8AC3E}">
        <p14:creationId xmlns:p14="http://schemas.microsoft.com/office/powerpoint/2010/main" val="1750201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51193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02150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8" y="744538"/>
            <a:ext cx="6616700" cy="3722687"/>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174082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8" y="744538"/>
            <a:ext cx="6616700" cy="3722687"/>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48307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8" y="744538"/>
            <a:ext cx="6616700"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305009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8" y="744538"/>
            <a:ext cx="6616700"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FB35F5-1FB6-4294-AC55-755669855541}"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516580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A484E457-492A-45F3-94BB-C2C53542683B}" type="slidenum">
              <a:rPr lang="en-US" altLang="ja-JP" smtClean="0"/>
              <a:pPr>
                <a:defRPr/>
              </a:pPr>
              <a:t>‹#›</a:t>
            </a:fld>
            <a:endParaRPr lang="en-US" altLang="ja-JP"/>
          </a:p>
        </p:txBody>
      </p:sp>
    </p:spTree>
    <p:extLst>
      <p:ext uri="{BB962C8B-B14F-4D97-AF65-F5344CB8AC3E}">
        <p14:creationId xmlns:p14="http://schemas.microsoft.com/office/powerpoint/2010/main" val="420003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F83EB1D5-72AC-4600-B2A9-D00B6FD6F403}" type="slidenum">
              <a:rPr lang="en-US" altLang="ja-JP" smtClean="0"/>
              <a:pPr>
                <a:defRPr/>
              </a:pPr>
              <a:t>‹#›</a:t>
            </a:fld>
            <a:endParaRPr lang="en-US" altLang="ja-JP"/>
          </a:p>
        </p:txBody>
      </p:sp>
    </p:spTree>
    <p:extLst>
      <p:ext uri="{BB962C8B-B14F-4D97-AF65-F5344CB8AC3E}">
        <p14:creationId xmlns:p14="http://schemas.microsoft.com/office/powerpoint/2010/main" val="146924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904244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A484E457-492A-45F3-94BB-C2C53542683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68492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563CD2F7-FEEC-450C-8C1F-2890A2D80E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296732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D76F5F96-4268-403D-A977-A8BD2EC580B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16082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42A82F78-B9A6-44E4-B2E5-2FCA504ED7A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725891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9" name="Slide Number Placeholder 8"/>
          <p:cNvSpPr>
            <a:spLocks noGrp="1"/>
          </p:cNvSpPr>
          <p:nvPr>
            <p:ph type="sldNum" sz="quarter" idx="12"/>
          </p:nvPr>
        </p:nvSpPr>
        <p:spPr/>
        <p:txBody>
          <a:bodyPr/>
          <a:lstStyle/>
          <a:p>
            <a:pPr>
              <a:defRPr/>
            </a:pPr>
            <a:fld id="{0ADF0D85-D16C-488C-A464-083C562C4A1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600944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5" name="Slide Number Placeholder 4"/>
          <p:cNvSpPr>
            <a:spLocks noGrp="1"/>
          </p:cNvSpPr>
          <p:nvPr>
            <p:ph type="sldNum" sz="quarter" idx="12"/>
          </p:nvPr>
        </p:nvSpPr>
        <p:spPr/>
        <p:txBody>
          <a:bodyPr/>
          <a:lstStyle/>
          <a:p>
            <a:pPr>
              <a:defRPr/>
            </a:pPr>
            <a:fld id="{9DF0E39F-3D2F-44C5-9D3D-E395DD61720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45817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4" name="Slide Number Placeholder 3"/>
          <p:cNvSpPr>
            <a:spLocks noGrp="1"/>
          </p:cNvSpPr>
          <p:nvPr>
            <p:ph type="sldNum" sz="quarter" idx="12"/>
          </p:nvPr>
        </p:nvSpPr>
        <p:spPr/>
        <p:txBody>
          <a:bodyPr/>
          <a:lstStyle/>
          <a:p>
            <a:pPr>
              <a:defRPr/>
            </a:pPr>
            <a:fld id="{7641C658-6434-438D-99DC-9513563CCA5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69248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51E5ABC2-F0F8-4763-8A18-AC2924A85BC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34891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563CD2F7-FEEC-450C-8C1F-2890A2D80E6E}" type="slidenum">
              <a:rPr lang="en-US" altLang="ja-JP" smtClean="0"/>
              <a:pPr>
                <a:defRPr/>
              </a:pPr>
              <a:t>‹#›</a:t>
            </a:fld>
            <a:endParaRPr lang="en-US" altLang="ja-JP"/>
          </a:p>
        </p:txBody>
      </p:sp>
    </p:spTree>
    <p:extLst>
      <p:ext uri="{BB962C8B-B14F-4D97-AF65-F5344CB8AC3E}">
        <p14:creationId xmlns:p14="http://schemas.microsoft.com/office/powerpoint/2010/main" val="3329879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48B0BDC3-F7E3-4FED-BACD-1A4F77003B1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715180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F83EB1D5-72AC-4600-B2A9-D00B6FD6F40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04588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5EA00D64-E8A4-42AC-B3C5-BE2FCB1ECF4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63479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73701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997448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7516007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4676146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455873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096118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0075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D76F5F96-4268-403D-A977-A8BD2EC580B3}" type="slidenum">
              <a:rPr lang="en-US" altLang="ja-JP" smtClean="0"/>
              <a:pPr>
                <a:defRPr/>
              </a:pPr>
              <a:t>‹#›</a:t>
            </a:fld>
            <a:endParaRPr lang="en-US" altLang="ja-JP"/>
          </a:p>
        </p:txBody>
      </p:sp>
    </p:spTree>
    <p:extLst>
      <p:ext uri="{BB962C8B-B14F-4D97-AF65-F5344CB8AC3E}">
        <p14:creationId xmlns:p14="http://schemas.microsoft.com/office/powerpoint/2010/main" val="13731123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6045516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585033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337114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189327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pPr>
                <a:defRPr/>
              </a:pPr>
              <a:t>‹#›</a:t>
            </a:fld>
            <a:endParaRPr lang="en-US" altLang="ja-JP"/>
          </a:p>
        </p:txBody>
      </p:sp>
    </p:spTree>
    <p:extLst>
      <p:ext uri="{BB962C8B-B14F-4D97-AF65-F5344CB8AC3E}">
        <p14:creationId xmlns:p14="http://schemas.microsoft.com/office/powerpoint/2010/main" val="38760763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pPr>
                <a:defRPr/>
              </a:pPr>
              <a:t>‹#›</a:t>
            </a:fld>
            <a:endParaRPr lang="en-US" altLang="ja-JP"/>
          </a:p>
        </p:txBody>
      </p:sp>
    </p:spTree>
    <p:extLst>
      <p:ext uri="{BB962C8B-B14F-4D97-AF65-F5344CB8AC3E}">
        <p14:creationId xmlns:p14="http://schemas.microsoft.com/office/powerpoint/2010/main" val="37380978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pPr>
                <a:defRPr/>
              </a:pPr>
              <a:t>‹#›</a:t>
            </a:fld>
            <a:endParaRPr lang="en-US" altLang="ja-JP"/>
          </a:p>
        </p:txBody>
      </p:sp>
    </p:spTree>
    <p:extLst>
      <p:ext uri="{BB962C8B-B14F-4D97-AF65-F5344CB8AC3E}">
        <p14:creationId xmlns:p14="http://schemas.microsoft.com/office/powerpoint/2010/main" val="25966488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pPr>
                <a:defRPr/>
              </a:pPr>
              <a:t>‹#›</a:t>
            </a:fld>
            <a:endParaRPr lang="en-US" altLang="ja-JP"/>
          </a:p>
        </p:txBody>
      </p:sp>
    </p:spTree>
    <p:extLst>
      <p:ext uri="{BB962C8B-B14F-4D97-AF65-F5344CB8AC3E}">
        <p14:creationId xmlns:p14="http://schemas.microsoft.com/office/powerpoint/2010/main" val="28045487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pPr>
                <a:defRPr/>
              </a:pPr>
              <a:t>‹#›</a:t>
            </a:fld>
            <a:endParaRPr lang="en-US" altLang="ja-JP"/>
          </a:p>
        </p:txBody>
      </p:sp>
    </p:spTree>
    <p:extLst>
      <p:ext uri="{BB962C8B-B14F-4D97-AF65-F5344CB8AC3E}">
        <p14:creationId xmlns:p14="http://schemas.microsoft.com/office/powerpoint/2010/main" val="36605186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pPr>
                <a:defRPr/>
              </a:pPr>
              <a:t>‹#›</a:t>
            </a:fld>
            <a:endParaRPr lang="en-US" altLang="ja-JP"/>
          </a:p>
        </p:txBody>
      </p:sp>
    </p:spTree>
    <p:extLst>
      <p:ext uri="{BB962C8B-B14F-4D97-AF65-F5344CB8AC3E}">
        <p14:creationId xmlns:p14="http://schemas.microsoft.com/office/powerpoint/2010/main" val="2800850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42A82F78-B9A6-44E4-B2E5-2FCA504ED7A3}" type="slidenum">
              <a:rPr lang="en-US" altLang="ja-JP" smtClean="0"/>
              <a:pPr>
                <a:defRPr/>
              </a:pPr>
              <a:t>‹#›</a:t>
            </a:fld>
            <a:endParaRPr lang="en-US" altLang="ja-JP"/>
          </a:p>
        </p:txBody>
      </p:sp>
    </p:spTree>
    <p:extLst>
      <p:ext uri="{BB962C8B-B14F-4D97-AF65-F5344CB8AC3E}">
        <p14:creationId xmlns:p14="http://schemas.microsoft.com/office/powerpoint/2010/main" val="5322318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pPr>
                <a:defRPr/>
              </a:pPr>
              <a:t>‹#›</a:t>
            </a:fld>
            <a:endParaRPr lang="en-US" altLang="ja-JP"/>
          </a:p>
        </p:txBody>
      </p:sp>
    </p:spTree>
    <p:extLst>
      <p:ext uri="{BB962C8B-B14F-4D97-AF65-F5344CB8AC3E}">
        <p14:creationId xmlns:p14="http://schemas.microsoft.com/office/powerpoint/2010/main" val="14583987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pPr>
                <a:defRPr/>
              </a:pPr>
              <a:t>‹#›</a:t>
            </a:fld>
            <a:endParaRPr lang="en-US" altLang="ja-JP"/>
          </a:p>
        </p:txBody>
      </p:sp>
    </p:spTree>
    <p:extLst>
      <p:ext uri="{BB962C8B-B14F-4D97-AF65-F5344CB8AC3E}">
        <p14:creationId xmlns:p14="http://schemas.microsoft.com/office/powerpoint/2010/main" val="26871458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pPr>
                <a:defRPr/>
              </a:pPr>
              <a:t>‹#›</a:t>
            </a:fld>
            <a:endParaRPr lang="en-US" altLang="ja-JP"/>
          </a:p>
        </p:txBody>
      </p:sp>
    </p:spTree>
    <p:extLst>
      <p:ext uri="{BB962C8B-B14F-4D97-AF65-F5344CB8AC3E}">
        <p14:creationId xmlns:p14="http://schemas.microsoft.com/office/powerpoint/2010/main" val="6730077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pPr>
                <a:defRPr/>
              </a:pPr>
              <a:t>‹#›</a:t>
            </a:fld>
            <a:endParaRPr lang="en-US" altLang="ja-JP"/>
          </a:p>
        </p:txBody>
      </p:sp>
    </p:spTree>
    <p:extLst>
      <p:ext uri="{BB962C8B-B14F-4D97-AF65-F5344CB8AC3E}">
        <p14:creationId xmlns:p14="http://schemas.microsoft.com/office/powerpoint/2010/main" val="23858162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pPr>
                <a:defRPr/>
              </a:pPr>
              <a:t>‹#›</a:t>
            </a:fld>
            <a:endParaRPr lang="en-US" altLang="ja-JP"/>
          </a:p>
        </p:txBody>
      </p:sp>
    </p:spTree>
    <p:extLst>
      <p:ext uri="{BB962C8B-B14F-4D97-AF65-F5344CB8AC3E}">
        <p14:creationId xmlns:p14="http://schemas.microsoft.com/office/powerpoint/2010/main" val="840397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pPr>
                <a:defRPr/>
              </a:pPr>
              <a:t>‹#›</a:t>
            </a:fld>
            <a:endParaRPr lang="en-US" altLang="ja-JP"/>
          </a:p>
        </p:txBody>
      </p:sp>
    </p:spTree>
    <p:extLst>
      <p:ext uri="{BB962C8B-B14F-4D97-AF65-F5344CB8AC3E}">
        <p14:creationId xmlns:p14="http://schemas.microsoft.com/office/powerpoint/2010/main" val="24686634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pPr>
                <a:defRPr/>
              </a:pPr>
              <a:t>‹#›</a:t>
            </a:fld>
            <a:endParaRPr lang="en-US" altLang="ja-JP"/>
          </a:p>
        </p:txBody>
      </p:sp>
    </p:spTree>
    <p:extLst>
      <p:ext uri="{BB962C8B-B14F-4D97-AF65-F5344CB8AC3E}">
        <p14:creationId xmlns:p14="http://schemas.microsoft.com/office/powerpoint/2010/main" val="32336678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pPr>
                <a:defRPr/>
              </a:pPr>
              <a:t>‹#›</a:t>
            </a:fld>
            <a:endParaRPr lang="en-US" altLang="ja-JP"/>
          </a:p>
        </p:txBody>
      </p:sp>
    </p:spTree>
    <p:extLst>
      <p:ext uri="{BB962C8B-B14F-4D97-AF65-F5344CB8AC3E}">
        <p14:creationId xmlns:p14="http://schemas.microsoft.com/office/powerpoint/2010/main" val="20914473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pPr>
                <a:defRPr/>
              </a:pPr>
              <a:t>‹#›</a:t>
            </a:fld>
            <a:endParaRPr lang="en-US" altLang="ja-JP"/>
          </a:p>
        </p:txBody>
      </p:sp>
    </p:spTree>
    <p:extLst>
      <p:ext uri="{BB962C8B-B14F-4D97-AF65-F5344CB8AC3E}">
        <p14:creationId xmlns:p14="http://schemas.microsoft.com/office/powerpoint/2010/main" val="2838475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pPr>
                <a:defRPr/>
              </a:pPr>
              <a:t>‹#›</a:t>
            </a:fld>
            <a:endParaRPr lang="en-US" altLang="ja-JP"/>
          </a:p>
        </p:txBody>
      </p:sp>
    </p:spTree>
    <p:extLst>
      <p:ext uri="{BB962C8B-B14F-4D97-AF65-F5344CB8AC3E}">
        <p14:creationId xmlns:p14="http://schemas.microsoft.com/office/powerpoint/2010/main" val="4118075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9" name="Slide Number Placeholder 8"/>
          <p:cNvSpPr>
            <a:spLocks noGrp="1"/>
          </p:cNvSpPr>
          <p:nvPr>
            <p:ph type="sldNum" sz="quarter" idx="12"/>
          </p:nvPr>
        </p:nvSpPr>
        <p:spPr/>
        <p:txBody>
          <a:bodyPr/>
          <a:lstStyle/>
          <a:p>
            <a:pPr>
              <a:defRPr/>
            </a:pPr>
            <a:fld id="{0ADF0D85-D16C-488C-A464-083C562C4A10}" type="slidenum">
              <a:rPr lang="en-US" altLang="ja-JP" smtClean="0"/>
              <a:pPr>
                <a:defRPr/>
              </a:pPr>
              <a:t>‹#›</a:t>
            </a:fld>
            <a:endParaRPr lang="en-US" altLang="ja-JP"/>
          </a:p>
        </p:txBody>
      </p:sp>
    </p:spTree>
    <p:extLst>
      <p:ext uri="{BB962C8B-B14F-4D97-AF65-F5344CB8AC3E}">
        <p14:creationId xmlns:p14="http://schemas.microsoft.com/office/powerpoint/2010/main" val="23383288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pPr>
                <a:defRPr/>
              </a:pPr>
              <a:t>‹#›</a:t>
            </a:fld>
            <a:endParaRPr lang="en-US" altLang="ja-JP"/>
          </a:p>
        </p:txBody>
      </p:sp>
    </p:spTree>
    <p:extLst>
      <p:ext uri="{BB962C8B-B14F-4D97-AF65-F5344CB8AC3E}">
        <p14:creationId xmlns:p14="http://schemas.microsoft.com/office/powerpoint/2010/main" val="9647433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pPr>
                <a:defRPr/>
              </a:pPr>
              <a:t>‹#›</a:t>
            </a:fld>
            <a:endParaRPr lang="en-US" altLang="ja-JP"/>
          </a:p>
        </p:txBody>
      </p:sp>
    </p:spTree>
    <p:extLst>
      <p:ext uri="{BB962C8B-B14F-4D97-AF65-F5344CB8AC3E}">
        <p14:creationId xmlns:p14="http://schemas.microsoft.com/office/powerpoint/2010/main" val="361502682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pPr>
                <a:defRPr/>
              </a:pPr>
              <a:t>‹#›</a:t>
            </a:fld>
            <a:endParaRPr lang="en-US" altLang="ja-JP"/>
          </a:p>
        </p:txBody>
      </p:sp>
    </p:spTree>
    <p:extLst>
      <p:ext uri="{BB962C8B-B14F-4D97-AF65-F5344CB8AC3E}">
        <p14:creationId xmlns:p14="http://schemas.microsoft.com/office/powerpoint/2010/main" val="16897464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pPr>
                <a:defRPr/>
              </a:pPr>
              <a:t>‹#›</a:t>
            </a:fld>
            <a:endParaRPr lang="en-US" altLang="ja-JP"/>
          </a:p>
        </p:txBody>
      </p:sp>
    </p:spTree>
    <p:extLst>
      <p:ext uri="{BB962C8B-B14F-4D97-AF65-F5344CB8AC3E}">
        <p14:creationId xmlns:p14="http://schemas.microsoft.com/office/powerpoint/2010/main" val="34439263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pPr>
                <a:defRPr/>
              </a:pPr>
              <a:t>‹#›</a:t>
            </a:fld>
            <a:endParaRPr lang="en-US" altLang="ja-JP"/>
          </a:p>
        </p:txBody>
      </p:sp>
    </p:spTree>
    <p:extLst>
      <p:ext uri="{BB962C8B-B14F-4D97-AF65-F5344CB8AC3E}">
        <p14:creationId xmlns:p14="http://schemas.microsoft.com/office/powerpoint/2010/main" val="350791649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pPr>
                <a:defRPr/>
              </a:pPr>
              <a:t>‹#›</a:t>
            </a:fld>
            <a:endParaRPr lang="en-US" altLang="ja-JP"/>
          </a:p>
        </p:txBody>
      </p:sp>
    </p:spTree>
    <p:extLst>
      <p:ext uri="{BB962C8B-B14F-4D97-AF65-F5344CB8AC3E}">
        <p14:creationId xmlns:p14="http://schemas.microsoft.com/office/powerpoint/2010/main" val="330685235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a:xfrm>
            <a:off x="2416500" y="329307"/>
            <a:ext cx="4973915" cy="309201"/>
          </a:xfrm>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a:xfrm>
            <a:off x="1437664" y="798973"/>
            <a:ext cx="811019" cy="503578"/>
          </a:xfrm>
        </p:spPr>
        <p:txBody>
          <a:bodyPr/>
          <a:lstStyle/>
          <a:p>
            <a:pPr>
              <a:defRPr/>
            </a:pPr>
            <a:fld id="{A484E457-492A-45F3-94BB-C2C53542683B}"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71215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63CD2F7-FEEC-450C-8C1F-2890A2D80E6E}"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06037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6F5F96-4268-403D-A977-A8BD2EC580B3}"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93358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2A82F78-B9A6-44E4-B2E5-2FCA504ED7A3}"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0899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5" name="Slide Number Placeholder 4"/>
          <p:cNvSpPr>
            <a:spLocks noGrp="1"/>
          </p:cNvSpPr>
          <p:nvPr>
            <p:ph type="sldNum" sz="quarter" idx="12"/>
          </p:nvPr>
        </p:nvSpPr>
        <p:spPr/>
        <p:txBody>
          <a:bodyPr/>
          <a:lstStyle/>
          <a:p>
            <a:pPr>
              <a:defRPr/>
            </a:pPr>
            <a:fld id="{9DF0E39F-3D2F-44C5-9D3D-E395DD617201}" type="slidenum">
              <a:rPr lang="en-US" altLang="ja-JP" smtClean="0"/>
              <a:pPr>
                <a:defRPr/>
              </a:pPr>
              <a:t>‹#›</a:t>
            </a:fld>
            <a:endParaRPr lang="en-US" altLang="ja-JP"/>
          </a:p>
        </p:txBody>
      </p:sp>
    </p:spTree>
    <p:extLst>
      <p:ext uri="{BB962C8B-B14F-4D97-AF65-F5344CB8AC3E}">
        <p14:creationId xmlns:p14="http://schemas.microsoft.com/office/powerpoint/2010/main" val="55144543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0ADF0D85-D16C-488C-A464-083C562C4A10}"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39155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DF0E39F-3D2F-44C5-9D3D-E395DD617201}"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243130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7641C658-6434-438D-99DC-9513563CCA5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1445903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1E5ABC2-F0F8-4763-8A18-AC2924A85BCD}"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01788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a:xfrm>
            <a:off x="1447382" y="318640"/>
            <a:ext cx="5541004" cy="320931"/>
          </a:xfrm>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8B0BDC3-F7E3-4FED-BACD-1A4F77003B11}"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26233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83EB1D5-72AC-4600-B2A9-D00B6FD6F403}"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53089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EA00D64-E8A4-42AC-B3C5-BE2FCB1ECF4B}" type="slidenum">
              <a:rPr lang="en-US" altLang="ja-JP" smtClean="0">
                <a:solidFill>
                  <a:prstClr val="black">
                    <a:tint val="75000"/>
                  </a:prstClr>
                </a:solidFill>
              </a:rPr>
              <a:pPr>
                <a:defRPr/>
              </a:pPr>
              <a:t>‹#›</a:t>
            </a:fld>
            <a:endParaRPr lang="en-US" altLang="ja-JP">
              <a:solidFill>
                <a:prstClr val="black">
                  <a:tint val="75000"/>
                </a:prstClr>
              </a:solidFill>
            </a:endParaRP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1563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6017827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51266427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6181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4" name="Slide Number Placeholder 3"/>
          <p:cNvSpPr>
            <a:spLocks noGrp="1"/>
          </p:cNvSpPr>
          <p:nvPr>
            <p:ph type="sldNum" sz="quarter" idx="12"/>
          </p:nvPr>
        </p:nvSpPr>
        <p:spPr/>
        <p:txBody>
          <a:bodyPr/>
          <a:lstStyle/>
          <a:p>
            <a:pPr>
              <a:defRPr/>
            </a:pPr>
            <a:fld id="{7641C658-6434-438D-99DC-9513563CCA5B}" type="slidenum">
              <a:rPr lang="en-US" altLang="ja-JP" smtClean="0"/>
              <a:pPr>
                <a:defRPr/>
              </a:pPr>
              <a:t>‹#›</a:t>
            </a:fld>
            <a:endParaRPr lang="en-US" altLang="ja-JP"/>
          </a:p>
        </p:txBody>
      </p:sp>
    </p:spTree>
    <p:extLst>
      <p:ext uri="{BB962C8B-B14F-4D97-AF65-F5344CB8AC3E}">
        <p14:creationId xmlns:p14="http://schemas.microsoft.com/office/powerpoint/2010/main" val="220226531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555775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993794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7941199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8962845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78053642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40230635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8851928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206712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84568E95-C263-43BC-8E97-D3F67C1A675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3866898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8D32C1B8-6F33-41CA-81D7-85486EC631F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46546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51E5ABC2-F0F8-4763-8A18-AC2924A85BCD}" type="slidenum">
              <a:rPr lang="en-US" altLang="ja-JP" smtClean="0"/>
              <a:pPr>
                <a:defRPr/>
              </a:pPr>
              <a:t>‹#›</a:t>
            </a:fld>
            <a:endParaRPr lang="en-US" altLang="ja-JP"/>
          </a:p>
        </p:txBody>
      </p:sp>
    </p:spTree>
    <p:extLst>
      <p:ext uri="{BB962C8B-B14F-4D97-AF65-F5344CB8AC3E}">
        <p14:creationId xmlns:p14="http://schemas.microsoft.com/office/powerpoint/2010/main" val="123200820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E5115F5B-A8FD-4B44-AAD7-3ABE4AE0332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72323243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4BAC9E49-CA2B-4EF3-B792-924D42CBEE6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1822185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9" name="Slide Number Placeholder 8"/>
          <p:cNvSpPr>
            <a:spLocks noGrp="1"/>
          </p:cNvSpPr>
          <p:nvPr>
            <p:ph type="sldNum" sz="quarter" idx="12"/>
          </p:nvPr>
        </p:nvSpPr>
        <p:spPr/>
        <p:txBody>
          <a:bodyPr/>
          <a:lstStyle/>
          <a:p>
            <a:pPr>
              <a:defRPr/>
            </a:pPr>
            <a:fld id="{1FA8F80F-64BF-44BD-8521-3BD8552F919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209546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5" name="Slide Number Placeholder 4"/>
          <p:cNvSpPr>
            <a:spLocks noGrp="1"/>
          </p:cNvSpPr>
          <p:nvPr>
            <p:ph type="sldNum" sz="quarter" idx="12"/>
          </p:nvPr>
        </p:nvSpPr>
        <p:spPr/>
        <p:txBody>
          <a:bodyPr/>
          <a:lstStyle/>
          <a:p>
            <a:pPr>
              <a:defRPr/>
            </a:pPr>
            <a:fld id="{D75A7DFD-EADF-4CA5-A26A-A6C96443689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9189890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4" name="Slide Number Placeholder 3"/>
          <p:cNvSpPr>
            <a:spLocks noGrp="1"/>
          </p:cNvSpPr>
          <p:nvPr>
            <p:ph type="sldNum" sz="quarter" idx="12"/>
          </p:nvPr>
        </p:nvSpPr>
        <p:spPr/>
        <p:txBody>
          <a:bodyPr/>
          <a:lstStyle/>
          <a:p>
            <a:pPr>
              <a:defRPr/>
            </a:pPr>
            <a:fld id="{1C30C812-0F45-4744-8703-5C00F42A8AB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483882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02ABC50A-4B97-4E6C-AA6D-DA6AD201F95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60707954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7" name="Slide Number Placeholder 6"/>
          <p:cNvSpPr>
            <a:spLocks noGrp="1"/>
          </p:cNvSpPr>
          <p:nvPr>
            <p:ph type="sldNum" sz="quarter" idx="12"/>
          </p:nvPr>
        </p:nvSpPr>
        <p:spPr/>
        <p:txBody>
          <a:bodyPr/>
          <a:lstStyle/>
          <a:p>
            <a:pPr>
              <a:defRPr/>
            </a:pPr>
            <a:fld id="{C379B12A-290C-43BA-8095-1B6AB8BDFFC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45803133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1FD7F593-E4E0-47F0-940D-698F158FCAB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9563309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12"/>
          </p:nvPr>
        </p:nvSpPr>
        <p:spPr/>
        <p:txBody>
          <a:bodyPr/>
          <a:lstStyle/>
          <a:p>
            <a:pPr>
              <a:defRPr/>
            </a:pPr>
            <a:fld id="{23C116B9-DD6C-4581-B35F-5B50F1FCCB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0117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7" name="Slide Number Placeholder 6"/>
          <p:cNvSpPr>
            <a:spLocks noGrp="1"/>
          </p:cNvSpPr>
          <p:nvPr>
            <p:ph type="sldNum" sz="quarter" idx="12"/>
          </p:nvPr>
        </p:nvSpPr>
        <p:spPr/>
        <p:txBody>
          <a:bodyPr/>
          <a:lstStyle/>
          <a:p>
            <a:pPr>
              <a:defRPr/>
            </a:pPr>
            <a:fld id="{48B0BDC3-F7E3-4FED-BACD-1A4F77003B11}" type="slidenum">
              <a:rPr lang="en-US" altLang="ja-JP" smtClean="0"/>
              <a:pPr>
                <a:defRPr/>
              </a:pPr>
              <a:t>‹#›</a:t>
            </a:fld>
            <a:endParaRPr lang="en-US" altLang="ja-JP"/>
          </a:p>
        </p:txBody>
      </p:sp>
    </p:spTree>
    <p:extLst>
      <p:ext uri="{BB962C8B-B14F-4D97-AF65-F5344CB8AC3E}">
        <p14:creationId xmlns:p14="http://schemas.microsoft.com/office/powerpoint/2010/main" val="867051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20000"/>
                <a:lumOff val="80000"/>
              </a:schemeClr>
            </a:gs>
            <a:gs pos="17000">
              <a:schemeClr val="accent1">
                <a:alpha val="0"/>
                <a:lumMod val="43000"/>
                <a:lumOff val="57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4234161875"/>
      </p:ext>
    </p:extLst>
  </p:cSld>
  <p:clrMap bg1="lt1" tx1="dk1" bg2="lt2" tx2="dk2" accent1="accent1" accent2="accent2" accent3="accent3" accent4="accent4" accent5="accent5" accent6="accent6" hlink="hlink" folHlink="folHlink"/>
  <p:sldLayoutIdLst>
    <p:sldLayoutId id="2147485673" r:id="rId1"/>
    <p:sldLayoutId id="2147485674" r:id="rId2"/>
    <p:sldLayoutId id="2147485675" r:id="rId3"/>
    <p:sldLayoutId id="2147485676" r:id="rId4"/>
    <p:sldLayoutId id="2147485677" r:id="rId5"/>
    <p:sldLayoutId id="2147485678" r:id="rId6"/>
    <p:sldLayoutId id="2147485679" r:id="rId7"/>
    <p:sldLayoutId id="2147485680" r:id="rId8"/>
    <p:sldLayoutId id="2147485681" r:id="rId9"/>
    <p:sldLayoutId id="2147485682" r:id="rId10"/>
    <p:sldLayoutId id="2147485683"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20000"/>
                <a:lumOff val="80000"/>
              </a:schemeClr>
            </a:gs>
            <a:gs pos="17000">
              <a:schemeClr val="accent1">
                <a:alpha val="0"/>
                <a:lumMod val="43000"/>
                <a:lumOff val="57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ea typeface="HGS明朝B" panose="02020800000000000000" pitchFamily="18" charset="-128"/>
              </a:defRPr>
            </a:lvl1pPr>
          </a:lstStyle>
          <a:p>
            <a:pPr>
              <a:defRPr/>
            </a:pPr>
            <a:endParaRPr lang="en-US" altLang="ja-JP"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solidFill>
                  <a:prstClr val="black">
                    <a:tint val="75000"/>
                  </a:prstClr>
                </a:solidFill>
                <a:ea typeface="HGS明朝B" panose="02020800000000000000" pitchFamily="18" charset="-128"/>
              </a:rPr>
              <a:t>社長の実践経営講座　</a:t>
            </a:r>
            <a:r>
              <a:rPr lang="en-US" altLang="ja-JP">
                <a:solidFill>
                  <a:prstClr val="black">
                    <a:tint val="75000"/>
                  </a:prstClr>
                </a:solidFill>
                <a:ea typeface="HGS明朝B" panose="02020800000000000000" pitchFamily="18" charset="-128"/>
              </a:rPr>
              <a:t>© </a:t>
            </a:r>
            <a:r>
              <a:rPr lang="ja-JP" altLang="en-US">
                <a:solidFill>
                  <a:prstClr val="black">
                    <a:tint val="75000"/>
                  </a:prstClr>
                </a:solidFill>
                <a:ea typeface="HGS明朝B" panose="02020800000000000000" pitchFamily="18" charset="-128"/>
              </a:rPr>
              <a:t>国際会計コンソーシアム</a:t>
            </a:r>
            <a:endParaRPr lang="en-US" altLang="ja-JP" dirty="0">
              <a:solidFill>
                <a:prstClr val="black">
                  <a:tint val="75000"/>
                </a:prstClr>
              </a:solidFill>
              <a:ea typeface="HGS明朝B" panose="02020800000000000000" pitchFamily="18" charset="-128"/>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ea typeface="HGS明朝B" panose="02020800000000000000" pitchFamily="18" charset="-128"/>
              </a:defRPr>
            </a:lvl1pPr>
          </a:lstStyle>
          <a:p>
            <a:pPr>
              <a:defRPr/>
            </a:pPr>
            <a:fld id="{5EA00D64-E8A4-42AC-B3C5-BE2FCB1ECF4B}" type="slidenum">
              <a:rPr lang="en-US" altLang="ja-JP" smtClean="0">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657214050"/>
      </p:ext>
    </p:extLst>
  </p:cSld>
  <p:clrMap bg1="lt1" tx1="dk1" bg2="lt2" tx2="dk2" accent1="accent1" accent2="accent2" accent3="accent3" accent4="accent4" accent5="accent5" accent6="accent6" hlink="hlink" folHlink="folHlink"/>
  <p:sldLayoutIdLst>
    <p:sldLayoutId id="2147485949" r:id="rId1"/>
    <p:sldLayoutId id="2147485950" r:id="rId2"/>
    <p:sldLayoutId id="2147485951" r:id="rId3"/>
    <p:sldLayoutId id="2147485952" r:id="rId4"/>
    <p:sldLayoutId id="2147485953" r:id="rId5"/>
    <p:sldLayoutId id="2147485954" r:id="rId6"/>
    <p:sldLayoutId id="2147485955" r:id="rId7"/>
    <p:sldLayoutId id="2147485956" r:id="rId8"/>
    <p:sldLayoutId id="2147485957" r:id="rId9"/>
    <p:sldLayoutId id="2147485958" r:id="rId10"/>
    <p:sldLayoutId id="2147485959" r:id="rId11"/>
  </p:sldLayoutIdLst>
  <p:hf hdr="0" dt="0"/>
  <p:txStyles>
    <p:titleStyle>
      <a:lvl1pPr algn="ctr" defTabSz="914400" rtl="0" eaLnBrk="1" latinLnBrk="0" hangingPunct="1">
        <a:spcBef>
          <a:spcPct val="0"/>
        </a:spcBef>
        <a:buNone/>
        <a:defRPr kumimoji="1" sz="4400" kern="1200">
          <a:solidFill>
            <a:schemeClr val="tx1"/>
          </a:solidFill>
          <a:latin typeface="+mj-lt"/>
          <a:ea typeface="HGS明朝B" panose="02020800000000000000" pitchFamily="18"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HGS明朝B" panose="02020800000000000000" pitchFamily="18"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HGS明朝B" panose="02020800000000000000" pitchFamily="18"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HGS明朝B" panose="02020800000000000000" pitchFamily="18"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HGS明朝B" panose="02020800000000000000" pitchFamily="18"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HGS明朝B" panose="02020800000000000000" pitchFamily="18"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20000"/>
                <a:lumOff val="80000"/>
              </a:schemeClr>
            </a:gs>
            <a:gs pos="17000">
              <a:schemeClr val="accent1">
                <a:alpha val="0"/>
                <a:lumMod val="43000"/>
                <a:lumOff val="57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4073199161"/>
      </p:ext>
    </p:extLst>
  </p:cSld>
  <p:clrMap bg1="lt1" tx1="dk1" bg2="lt2" tx2="dk2" accent1="accent1" accent2="accent2" accent3="accent3" accent4="accent4" accent5="accent5" accent6="accent6" hlink="hlink" folHlink="folHlink"/>
  <p:sldLayoutIdLst>
    <p:sldLayoutId id="2147486028" r:id="rId1"/>
    <p:sldLayoutId id="2147486029" r:id="rId2"/>
    <p:sldLayoutId id="2147486030" r:id="rId3"/>
    <p:sldLayoutId id="2147486031" r:id="rId4"/>
    <p:sldLayoutId id="2147486032" r:id="rId5"/>
    <p:sldLayoutId id="2147486033" r:id="rId6"/>
    <p:sldLayoutId id="2147486034" r:id="rId7"/>
    <p:sldLayoutId id="2147486035" r:id="rId8"/>
    <p:sldLayoutId id="2147486036" r:id="rId9"/>
    <p:sldLayoutId id="2147486037" r:id="rId10"/>
    <p:sldLayoutId id="2147486038"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6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4210853924"/>
      </p:ext>
    </p:extLst>
  </p:cSld>
  <p:clrMap bg1="lt1" tx1="dk1" bg2="lt2" tx2="dk2" accent1="accent1" accent2="accent2" accent3="accent3" accent4="accent4" accent5="accent5" accent6="accent6" hlink="hlink" folHlink="folHlink"/>
  <p:sldLayoutIdLst>
    <p:sldLayoutId id="2147486160" r:id="rId1"/>
    <p:sldLayoutId id="2147486161" r:id="rId2"/>
    <p:sldLayoutId id="2147486162" r:id="rId3"/>
    <p:sldLayoutId id="2147486163" r:id="rId4"/>
    <p:sldLayoutId id="2147486164" r:id="rId5"/>
    <p:sldLayoutId id="2147486165" r:id="rId6"/>
    <p:sldLayoutId id="2147486166" r:id="rId7"/>
    <p:sldLayoutId id="2147486167" r:id="rId8"/>
    <p:sldLayoutId id="2147486168" r:id="rId9"/>
    <p:sldLayoutId id="2147486169" r:id="rId10"/>
    <p:sldLayoutId id="2147486170"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5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2465444828"/>
      </p:ext>
    </p:extLst>
  </p:cSld>
  <p:clrMap bg1="lt1" tx1="dk1" bg2="lt2" tx2="dk2" accent1="accent1" accent2="accent2" accent3="accent3" accent4="accent4" accent5="accent5" accent6="accent6" hlink="hlink" folHlink="folHlink"/>
  <p:sldLayoutIdLst>
    <p:sldLayoutId id="2147486172" r:id="rId1"/>
    <p:sldLayoutId id="2147486173" r:id="rId2"/>
    <p:sldLayoutId id="2147486174" r:id="rId3"/>
    <p:sldLayoutId id="2147486175" r:id="rId4"/>
    <p:sldLayoutId id="2147486176" r:id="rId5"/>
    <p:sldLayoutId id="2147486177" r:id="rId6"/>
    <p:sldLayoutId id="2147486178" r:id="rId7"/>
    <p:sldLayoutId id="2147486179" r:id="rId8"/>
    <p:sldLayoutId id="2147486180" r:id="rId9"/>
    <p:sldLayoutId id="2147486181" r:id="rId10"/>
    <p:sldLayoutId id="2147486182"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9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kumimoji="1" lang="ja-JP" altLang="en-US"/>
              <a:t>社長の実践経営講座　</a:t>
            </a:r>
            <a:r>
              <a:rPr kumimoji="1" lang="en-US" altLang="ja-JP"/>
              <a:t>© </a:t>
            </a:r>
            <a:r>
              <a:rPr kumimoji="1" lang="ja-JP" altLang="en-US"/>
              <a:t>国際会計コンソーシアム</a:t>
            </a:r>
            <a:endParaRPr kumimoji="1" lang="ja-JP" alt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72DAA9C-A90D-4C83-9BB2-6D0312817DBF}" type="slidenum">
              <a:rPr kumimoji="1" lang="ja-JP" altLang="en-US" smtClean="0"/>
              <a:t>‹#›</a:t>
            </a:fld>
            <a:endParaRPr kumimoji="1" lang="ja-JP"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1252487"/>
      </p:ext>
    </p:extLst>
  </p:cSld>
  <p:clrMap bg1="lt1" tx1="dk1" bg2="lt2" tx2="dk2" accent1="accent1" accent2="accent2" accent3="accent3" accent4="accent4" accent5="accent5" accent6="accent6" hlink="hlink" folHlink="folHlink"/>
  <p:sldLayoutIdLst>
    <p:sldLayoutId id="2147486184" r:id="rId1"/>
    <p:sldLayoutId id="2147486185" r:id="rId2"/>
    <p:sldLayoutId id="2147486186" r:id="rId3"/>
    <p:sldLayoutId id="2147486187" r:id="rId4"/>
    <p:sldLayoutId id="2147486188" r:id="rId5"/>
    <p:sldLayoutId id="2147486189" r:id="rId6"/>
    <p:sldLayoutId id="2147486190" r:id="rId7"/>
    <p:sldLayoutId id="2147486191" r:id="rId8"/>
    <p:sldLayoutId id="2147486192" r:id="rId9"/>
    <p:sldLayoutId id="2147486193" r:id="rId10"/>
    <p:sldLayoutId id="2147486194" r:id="rId11"/>
  </p:sldLayoutIdLst>
  <p:hf hdr="0" dt="0"/>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21000">
              <a:schemeClr val="accent1">
                <a:alpha val="0"/>
                <a:lumMod val="63000"/>
                <a:lumOff val="37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kumimoji="1" lang="en-US" altLang="ja-JP" dirty="0">
              <a:solidFill>
                <a:prstClr val="black">
                  <a:tint val="75000"/>
                </a:prstClr>
              </a:solidFill>
              <a:latin typeface="Verdana" panose="020B0604030504040204" pitchFamily="34" charset="0"/>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kumimoji="1" lang="ja-JP" altLang="en-US">
                <a:solidFill>
                  <a:prstClr val="black">
                    <a:tint val="75000"/>
                  </a:prstClr>
                </a:solidFill>
                <a:latin typeface="Verdana" panose="020B0604030504040204" pitchFamily="34" charset="0"/>
                <a:ea typeface="HGS明朝B" panose="02020800000000000000" pitchFamily="18" charset="-128"/>
              </a:rPr>
              <a:t>社長の実践経営講座　</a:t>
            </a:r>
            <a:r>
              <a:rPr kumimoji="1" lang="en-US" altLang="ja-JP">
                <a:solidFill>
                  <a:prstClr val="black">
                    <a:tint val="75000"/>
                  </a:prstClr>
                </a:solidFill>
                <a:latin typeface="Verdana" panose="020B0604030504040204" pitchFamily="34" charset="0"/>
                <a:ea typeface="HGS明朝B" panose="02020800000000000000" pitchFamily="18" charset="-128"/>
              </a:rPr>
              <a:t>© </a:t>
            </a:r>
            <a:r>
              <a:rPr kumimoji="1" lang="ja-JP" altLang="en-US">
                <a:solidFill>
                  <a:prstClr val="black">
                    <a:tint val="75000"/>
                  </a:prstClr>
                </a:solidFill>
                <a:latin typeface="Verdana" panose="020B0604030504040204" pitchFamily="34" charset="0"/>
                <a:ea typeface="HGS明朝B" panose="02020800000000000000" pitchFamily="18" charset="-128"/>
              </a:rPr>
              <a:t>国際会計コンソーシアム</a:t>
            </a:r>
            <a:endParaRPr kumimoji="1" lang="en-US" altLang="ja-JP" dirty="0">
              <a:solidFill>
                <a:prstClr val="black">
                  <a:tint val="75000"/>
                </a:prstClr>
              </a:solidFill>
              <a:latin typeface="Verdana" panose="020B0604030504040204" pitchFamily="34" charset="0"/>
              <a:ea typeface="HGS明朝B" panose="02020800000000000000" pitchFamily="18" charset="-128"/>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kumimoji="1" lang="en-US" altLang="ja-JP" smtClean="0">
                <a:solidFill>
                  <a:prstClr val="black">
                    <a:tint val="75000"/>
                  </a:prstClr>
                </a:solidFill>
                <a:latin typeface="Verdana" panose="020B0604030504040204" pitchFamily="34" charset="0"/>
              </a:rPr>
              <a:t>‹#›</a:t>
            </a:fld>
            <a:endParaRPr kumimoji="1" lang="en-US" altLang="ja-JP" dirty="0">
              <a:solidFill>
                <a:prstClr val="black">
                  <a:tint val="75000"/>
                </a:prstClr>
              </a:solidFill>
              <a:latin typeface="Verdana" panose="020B0604030504040204" pitchFamily="34" charset="0"/>
            </a:endParaRPr>
          </a:p>
        </p:txBody>
      </p:sp>
    </p:spTree>
    <p:extLst>
      <p:ext uri="{BB962C8B-B14F-4D97-AF65-F5344CB8AC3E}">
        <p14:creationId xmlns:p14="http://schemas.microsoft.com/office/powerpoint/2010/main" val="3350862166"/>
      </p:ext>
    </p:extLst>
  </p:cSld>
  <p:clrMap bg1="lt1" tx1="dk1" bg2="lt2" tx2="dk2" accent1="accent1" accent2="accent2" accent3="accent3" accent4="accent4" accent5="accent5" accent6="accent6" hlink="hlink" folHlink="folHlink"/>
  <p:sldLayoutIdLst>
    <p:sldLayoutId id="2147486196" r:id="rId1"/>
    <p:sldLayoutId id="2147486197" r:id="rId2"/>
    <p:sldLayoutId id="2147486198" r:id="rId3"/>
    <p:sldLayoutId id="2147486199" r:id="rId4"/>
    <p:sldLayoutId id="2147486200" r:id="rId5"/>
    <p:sldLayoutId id="2147486201" r:id="rId6"/>
    <p:sldLayoutId id="2147486202" r:id="rId7"/>
    <p:sldLayoutId id="2147486203" r:id="rId8"/>
    <p:sldLayoutId id="2147486204" r:id="rId9"/>
    <p:sldLayoutId id="2147486205" r:id="rId10"/>
    <p:sldLayoutId id="2147486206"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5000">
              <a:schemeClr val="accent1">
                <a:lumMod val="45000"/>
                <a:lumOff val="55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社長の実践経営講座　</a:t>
            </a:r>
            <a:r>
              <a:rPr lang="en-US" altLang="ja-JP"/>
              <a:t>© </a:t>
            </a:r>
            <a:r>
              <a:rPr lang="ja-JP" altLang="en-US"/>
              <a:t>国際会計コンソーシアム</a:t>
            </a:r>
            <a:endParaRPr lang="en-US" altLang="ja-JP"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A00D64-E8A4-42AC-B3C5-BE2FCB1ECF4B}" type="slidenum">
              <a:rPr lang="en-US" altLang="ja-JP" smtClean="0"/>
              <a:pPr>
                <a:defRPr/>
              </a:pPr>
              <a:t>‹#›</a:t>
            </a:fld>
            <a:endParaRPr lang="en-US" altLang="ja-JP"/>
          </a:p>
        </p:txBody>
      </p:sp>
    </p:spTree>
    <p:extLst>
      <p:ext uri="{BB962C8B-B14F-4D97-AF65-F5344CB8AC3E}">
        <p14:creationId xmlns:p14="http://schemas.microsoft.com/office/powerpoint/2010/main" val="1129376093"/>
      </p:ext>
    </p:extLst>
  </p:cSld>
  <p:clrMap bg1="lt1" tx1="dk1" bg2="lt2" tx2="dk2" accent1="accent1" accent2="accent2" accent3="accent3" accent4="accent4" accent5="accent5" accent6="accent6" hlink="hlink" folHlink="folHlink"/>
  <p:sldLayoutIdLst>
    <p:sldLayoutId id="2147486208" r:id="rId1"/>
    <p:sldLayoutId id="2147486209" r:id="rId2"/>
    <p:sldLayoutId id="2147486210" r:id="rId3"/>
    <p:sldLayoutId id="2147486211" r:id="rId4"/>
    <p:sldLayoutId id="2147486212" r:id="rId5"/>
    <p:sldLayoutId id="2147486213" r:id="rId6"/>
    <p:sldLayoutId id="2147486214" r:id="rId7"/>
    <p:sldLayoutId id="2147486215" r:id="rId8"/>
    <p:sldLayoutId id="2147486216" r:id="rId9"/>
    <p:sldLayoutId id="2147486217" r:id="rId10"/>
    <p:sldLayoutId id="2147486218"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8.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8.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1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8.xml"/><Relationship Id="rId1" Type="http://schemas.openxmlformats.org/officeDocument/2006/relationships/tags" Target="../tags/tag1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8.xml"/><Relationship Id="rId1" Type="http://schemas.openxmlformats.org/officeDocument/2006/relationships/tags" Target="../tags/tag1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19.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2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2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2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9.xml"/><Relationship Id="rId1" Type="http://schemas.openxmlformats.org/officeDocument/2006/relationships/tags" Target="../tags/tag2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9.xml"/><Relationship Id="rId1" Type="http://schemas.openxmlformats.org/officeDocument/2006/relationships/tags" Target="../tags/tag2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2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9.xml"/><Relationship Id="rId1" Type="http://schemas.openxmlformats.org/officeDocument/2006/relationships/tags" Target="../tags/tag2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9.xml"/><Relationship Id="rId1" Type="http://schemas.openxmlformats.org/officeDocument/2006/relationships/tags" Target="../tags/tag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9.xml"/><Relationship Id="rId1" Type="http://schemas.openxmlformats.org/officeDocument/2006/relationships/tags" Target="../tags/tag29.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9.xml"/><Relationship Id="rId1" Type="http://schemas.openxmlformats.org/officeDocument/2006/relationships/tags" Target="../tags/tag30.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9.xml"/><Relationship Id="rId1" Type="http://schemas.openxmlformats.org/officeDocument/2006/relationships/tags" Target="../tags/tag31.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3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9.xml"/><Relationship Id="rId1" Type="http://schemas.openxmlformats.org/officeDocument/2006/relationships/tags" Target="../tags/tag33.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8.xml"/><Relationship Id="rId1" Type="http://schemas.openxmlformats.org/officeDocument/2006/relationships/tags" Target="../tags/tag34.xml"/></Relationships>
</file>

<file path=ppt/slides/_rels/slide4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7.xml"/><Relationship Id="rId1" Type="http://schemas.openxmlformats.org/officeDocument/2006/relationships/slideLayout" Target="../slideLayouts/slideLayout6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0.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9.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5C583E3-A19F-4CA6-9CBE-4C75FCCD5A65}"/>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0" lang="en-US" altLang="ja-JP" sz="1200" b="0" i="0" u="none" strike="noStrike" kern="1200" cap="none" spc="0" normalizeH="0" baseline="0" noProof="0" smtClean="0">
                <a:ln>
                  <a:noFill/>
                </a:ln>
                <a:solidFill>
                  <a:prstClr val="black">
                    <a:tint val="75000"/>
                  </a:prstClr>
                </a:solidFill>
                <a:effectLst/>
                <a:uLnTx/>
                <a:uFillTx/>
                <a:latin typeface="Calibri" panose="020F0502020204030204" pitchFamily="34" charset="0"/>
                <a:ea typeface="游ゴシック" panose="020B0400000000000000"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a:ln>
                <a:noFill/>
              </a:ln>
              <a:solidFill>
                <a:prstClr val="black">
                  <a:tint val="75000"/>
                </a:prstClr>
              </a:solidFill>
              <a:effectLst/>
              <a:uLnTx/>
              <a:uFillTx/>
              <a:latin typeface="Calibri" panose="020F0502020204030204" pitchFamily="34" charset="0"/>
              <a:ea typeface="游ゴシック" panose="020B0400000000000000" pitchFamily="50" charset="-128"/>
              <a:cs typeface="+mn-cs"/>
            </a:endParaRPr>
          </a:p>
        </p:txBody>
      </p:sp>
      <p:sp>
        <p:nvSpPr>
          <p:cNvPr id="6" name="タイトル 1">
            <a:extLst>
              <a:ext uri="{FF2B5EF4-FFF2-40B4-BE49-F238E27FC236}">
                <a16:creationId xmlns:a16="http://schemas.microsoft.com/office/drawing/2014/main" id="{AEC20CF9-9DEF-4808-9362-CAC594273773}"/>
              </a:ext>
            </a:extLst>
          </p:cNvPr>
          <p:cNvSpPr txBox="1">
            <a:spLocks noChangeArrowheads="1"/>
          </p:cNvSpPr>
          <p:nvPr/>
        </p:nvSpPr>
        <p:spPr bwMode="auto">
          <a:xfrm>
            <a:off x="2601938" y="1402986"/>
            <a:ext cx="6806430" cy="653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defTabSz="685800" rtl="0" fontAlgn="base">
              <a:spcBef>
                <a:spcPct val="0"/>
              </a:spcBef>
              <a:spcAft>
                <a:spcPct val="0"/>
              </a:spcAft>
              <a:defRPr kumimoji="1" sz="3300" kern="1200">
                <a:solidFill>
                  <a:schemeClr val="tx1"/>
                </a:solidFill>
                <a:latin typeface="+mj-lt"/>
                <a:ea typeface="HGS明朝B" panose="02020800000000000000" pitchFamily="18" charset="-128"/>
                <a:cs typeface="+mj-cs"/>
              </a:defRPr>
            </a:lvl1pPr>
            <a:lvl2pPr algn="l" defTabSz="685800" rtl="0" fontAlgn="base">
              <a:spcBef>
                <a:spcPct val="0"/>
              </a:spcBef>
              <a:spcAft>
                <a:spcPct val="0"/>
              </a:spcAft>
              <a:defRPr kumimoji="1" sz="3300">
                <a:solidFill>
                  <a:schemeClr val="tx1"/>
                </a:solidFill>
                <a:latin typeface="Calibri" panose="020F0502020204030204" pitchFamily="34" charset="0"/>
              </a:defRPr>
            </a:lvl2pPr>
            <a:lvl3pPr algn="l" defTabSz="685800" rtl="0" fontAlgn="base">
              <a:spcBef>
                <a:spcPct val="0"/>
              </a:spcBef>
              <a:spcAft>
                <a:spcPct val="0"/>
              </a:spcAft>
              <a:defRPr kumimoji="1" sz="3300">
                <a:solidFill>
                  <a:schemeClr val="tx1"/>
                </a:solidFill>
                <a:latin typeface="Calibri" panose="020F0502020204030204" pitchFamily="34" charset="0"/>
              </a:defRPr>
            </a:lvl3pPr>
            <a:lvl4pPr algn="l" defTabSz="685800" rtl="0" fontAlgn="base">
              <a:spcBef>
                <a:spcPct val="0"/>
              </a:spcBef>
              <a:spcAft>
                <a:spcPct val="0"/>
              </a:spcAft>
              <a:defRPr kumimoji="1" sz="3300">
                <a:solidFill>
                  <a:schemeClr val="tx1"/>
                </a:solidFill>
                <a:latin typeface="Calibri" panose="020F0502020204030204" pitchFamily="34" charset="0"/>
              </a:defRPr>
            </a:lvl4pPr>
            <a:lvl5pPr algn="l" defTabSz="685800" rtl="0" fontAlgn="base">
              <a:spcBef>
                <a:spcPct val="0"/>
              </a:spcBef>
              <a:spcAft>
                <a:spcPct val="0"/>
              </a:spcAft>
              <a:defRPr kumimoji="1" sz="3300">
                <a:solidFill>
                  <a:schemeClr val="tx1"/>
                </a:solidFill>
                <a:latin typeface="Calibri" panose="020F0502020204030204" pitchFamily="34" charset="0"/>
              </a:defRPr>
            </a:lvl5pPr>
            <a:lvl6pPr marL="457200" algn="l" defTabSz="685800" rtl="0" fontAlgn="base">
              <a:spcBef>
                <a:spcPct val="0"/>
              </a:spcBef>
              <a:spcAft>
                <a:spcPct val="0"/>
              </a:spcAft>
              <a:defRPr kumimoji="1" sz="3300">
                <a:solidFill>
                  <a:schemeClr val="tx1"/>
                </a:solidFill>
                <a:latin typeface="Calibri" panose="020F0502020204030204" pitchFamily="34" charset="0"/>
              </a:defRPr>
            </a:lvl6pPr>
            <a:lvl7pPr marL="914400" algn="l" defTabSz="685800" rtl="0" fontAlgn="base">
              <a:spcBef>
                <a:spcPct val="0"/>
              </a:spcBef>
              <a:spcAft>
                <a:spcPct val="0"/>
              </a:spcAft>
              <a:defRPr kumimoji="1" sz="3300">
                <a:solidFill>
                  <a:schemeClr val="tx1"/>
                </a:solidFill>
                <a:latin typeface="Calibri" panose="020F0502020204030204" pitchFamily="34" charset="0"/>
              </a:defRPr>
            </a:lvl7pPr>
            <a:lvl8pPr marL="1371600" algn="l" defTabSz="685800" rtl="0" fontAlgn="base">
              <a:spcBef>
                <a:spcPct val="0"/>
              </a:spcBef>
              <a:spcAft>
                <a:spcPct val="0"/>
              </a:spcAft>
              <a:defRPr kumimoji="1" sz="3300">
                <a:solidFill>
                  <a:schemeClr val="tx1"/>
                </a:solidFill>
                <a:latin typeface="Calibri" panose="020F0502020204030204" pitchFamily="34" charset="0"/>
              </a:defRPr>
            </a:lvl8pPr>
            <a:lvl9pPr marL="1828800" algn="l" defTabSz="685800" rtl="0" fontAlgn="base">
              <a:spcBef>
                <a:spcPct val="0"/>
              </a:spcBef>
              <a:spcAft>
                <a:spcPct val="0"/>
              </a:spcAft>
              <a:defRPr kumimoji="1" sz="33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Disclaimer</a:t>
            </a:r>
            <a:endParaRPr kumimoji="1" lang="ja-JP" altLang="en-US"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endParaRPr>
          </a:p>
        </p:txBody>
      </p:sp>
      <p:sp>
        <p:nvSpPr>
          <p:cNvPr id="7" name="コンテンツ プレースホルダー 2">
            <a:extLst>
              <a:ext uri="{FF2B5EF4-FFF2-40B4-BE49-F238E27FC236}">
                <a16:creationId xmlns:a16="http://schemas.microsoft.com/office/drawing/2014/main" id="{5FE49EDF-738A-4AEF-A473-A8E01D8462F0}"/>
              </a:ext>
            </a:extLst>
          </p:cNvPr>
          <p:cNvSpPr txBox="1">
            <a:spLocks noChangeArrowheads="1"/>
          </p:cNvSpPr>
          <p:nvPr/>
        </p:nvSpPr>
        <p:spPr bwMode="auto">
          <a:xfrm>
            <a:off x="3071664" y="2564905"/>
            <a:ext cx="6192688" cy="2890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257175" indent="-257175" algn="l" defTabSz="685800" rtl="0" fontAlgn="base">
              <a:spcBef>
                <a:spcPct val="20000"/>
              </a:spcBef>
              <a:spcAft>
                <a:spcPct val="0"/>
              </a:spcAft>
              <a:buFont typeface="Arial" panose="020B0604020202020204" pitchFamily="34" charset="0"/>
              <a:buChar char="•"/>
              <a:defRPr kumimoji="1" sz="2400" kern="1200">
                <a:solidFill>
                  <a:schemeClr val="tx1"/>
                </a:solidFill>
                <a:latin typeface="+mn-lt"/>
                <a:ea typeface="HGS明朝B" panose="02020800000000000000" pitchFamily="18" charset="-128"/>
                <a:cs typeface="+mn-cs"/>
              </a:defRPr>
            </a:lvl1pPr>
            <a:lvl2pPr marL="557530" indent="-214630" algn="l" defTabSz="685800" rtl="0" fontAlgn="base">
              <a:spcBef>
                <a:spcPct val="20000"/>
              </a:spcBef>
              <a:spcAft>
                <a:spcPct val="0"/>
              </a:spcAft>
              <a:buFont typeface="Arial" panose="020B0604020202020204" pitchFamily="34" charset="0"/>
              <a:buChar char="–"/>
              <a:defRPr kumimoji="1" sz="2100" kern="1200">
                <a:solidFill>
                  <a:schemeClr val="tx1"/>
                </a:solidFill>
                <a:latin typeface="+mn-lt"/>
                <a:ea typeface="HGS明朝B" panose="02020800000000000000" pitchFamily="18" charset="-128"/>
                <a:cs typeface="+mn-cs"/>
              </a:defRPr>
            </a:lvl2pPr>
            <a:lvl3pPr marL="857250" indent="-171450" algn="l" defTabSz="685800" rtl="0" fontAlgn="base">
              <a:spcBef>
                <a:spcPct val="20000"/>
              </a:spcBef>
              <a:spcAft>
                <a:spcPct val="0"/>
              </a:spcAft>
              <a:buFont typeface="Arial" panose="020B0604020202020204" pitchFamily="34" charset="0"/>
              <a:buChar char="•"/>
              <a:defRPr kumimoji="1" kern="1200">
                <a:solidFill>
                  <a:schemeClr val="tx1"/>
                </a:solidFill>
                <a:latin typeface="+mn-lt"/>
                <a:ea typeface="HGS明朝B" panose="02020800000000000000" pitchFamily="18" charset="-128"/>
                <a:cs typeface="+mn-cs"/>
              </a:defRPr>
            </a:lvl3pPr>
            <a:lvl4pPr marL="1200150" indent="-171450" algn="l" defTabSz="685800" rtl="0" fontAlgn="base">
              <a:spcBef>
                <a:spcPct val="20000"/>
              </a:spcBef>
              <a:spcAft>
                <a:spcPct val="0"/>
              </a:spcAft>
              <a:buFont typeface="Arial" panose="020B0604020202020204" pitchFamily="34" charset="0"/>
              <a:buChar char="–"/>
              <a:defRPr kumimoji="1" sz="1500" kern="1200">
                <a:solidFill>
                  <a:schemeClr val="tx1"/>
                </a:solidFill>
                <a:latin typeface="+mn-lt"/>
                <a:ea typeface="HGS明朝B" panose="02020800000000000000" pitchFamily="18" charset="-128"/>
                <a:cs typeface="+mn-cs"/>
              </a:defRPr>
            </a:lvl4pPr>
            <a:lvl5pPr marL="1543050" indent="-171450" algn="l" defTabSz="685800" rtl="0" fontAlgn="base">
              <a:spcBef>
                <a:spcPct val="20000"/>
              </a:spcBef>
              <a:spcAft>
                <a:spcPct val="0"/>
              </a:spcAft>
              <a:buFont typeface="Arial" panose="020B0604020202020204" pitchFamily="34" charset="0"/>
              <a:buChar char="»"/>
              <a:defRPr kumimoji="1" sz="1500" kern="1200">
                <a:solidFill>
                  <a:schemeClr val="tx1"/>
                </a:solidFill>
                <a:latin typeface="+mn-lt"/>
                <a:ea typeface="HGS明朝B" panose="02020800000000000000" pitchFamily="18" charset="-128"/>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a:lstStyle>
          <a:p>
            <a:pPr marL="257175" marR="0" lvl="0" indent="-257175" algn="l" defTabSz="6858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このプレゼン資料は、初級レベルの簿記会計の概要の理解を目的とし、</a:t>
            </a:r>
            <a:r>
              <a:rPr kumimoji="1" lang="en-US" altLang="ja-JP"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2022</a:t>
            </a:r>
            <a:r>
              <a:rPr kumimoji="1" lang="ja-JP" altLang="en-US"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年</a:t>
            </a:r>
            <a:r>
              <a:rPr kumimoji="1" lang="en-US" altLang="ja-JP"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a:t>
            </a:r>
            <a:r>
              <a:rPr kumimoji="1" lang="ja-JP" altLang="en-US"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時点での日本国内において開示された情報を基に作成されたものです。また、ビデオおよび録音による解説の補助資料という位置づけのため、必ずしもすべての法律・規定を網羅し、保証するものではありません。</a:t>
            </a:r>
            <a:endParaRPr kumimoji="1" lang="en-US" altLang="ja-JP"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257175" marR="0" lvl="0" indent="-257175" algn="l" defTabSz="6858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1" lang="ja-JP" altLang="en-US"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257175" marR="0" lvl="0" indent="-257175" algn="l" defTabSz="6858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実務に適用するに当たっては、必ず基になる法律・規定等を再度参照してください。</a:t>
            </a:r>
          </a:p>
        </p:txBody>
      </p:sp>
      <p:sp>
        <p:nvSpPr>
          <p:cNvPr id="3" name="正方形/長方形 2">
            <a:extLst>
              <a:ext uri="{FF2B5EF4-FFF2-40B4-BE49-F238E27FC236}">
                <a16:creationId xmlns:a16="http://schemas.microsoft.com/office/drawing/2014/main" id="{3CA5D19D-D200-4E2A-BCBC-8FC70A4F4E6B}"/>
              </a:ext>
            </a:extLst>
          </p:cNvPr>
          <p:cNvSpPr/>
          <p:nvPr/>
        </p:nvSpPr>
        <p:spPr>
          <a:xfrm>
            <a:off x="2761514" y="2564905"/>
            <a:ext cx="94126" cy="2890111"/>
          </a:xfrm>
          <a:prstGeom prst="rect">
            <a:avLst/>
          </a:prstGeom>
          <a:solidFill>
            <a:srgbClr val="FF0000"/>
          </a:solidFill>
          <a:ln w="6350" cap="flat" cmpd="sng" algn="ctr">
            <a:solidFill>
              <a:srgbClr val="4472C4"/>
            </a:solidFill>
            <a:prstDash val="solid"/>
            <a:miter lim="800000"/>
          </a:ln>
          <a:effectLst/>
          <a:scene3d>
            <a:camera prst="orthographicFront"/>
            <a:lightRig rig="threePt" dir="t"/>
          </a:scene3d>
          <a:sp3d>
            <a:bevelT/>
          </a:sp3d>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フッター プレースホルダー 2">
            <a:extLst>
              <a:ext uri="{FF2B5EF4-FFF2-40B4-BE49-F238E27FC236}">
                <a16:creationId xmlns:a16="http://schemas.microsoft.com/office/drawing/2014/main" id="{555845FF-FEF1-4632-B501-2B103B511597}"/>
              </a:ext>
            </a:extLst>
          </p:cNvPr>
          <p:cNvSpPr>
            <a:spLocks noGrp="1"/>
          </p:cNvSpPr>
          <p:nvPr>
            <p:ph type="ftr" sz="quarter" idx="11"/>
          </p:nvPr>
        </p:nvSpPr>
        <p:spPr>
          <a:xfrm>
            <a:off x="2567608" y="6356354"/>
            <a:ext cx="6408712"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Tree>
    <p:extLst>
      <p:ext uri="{BB962C8B-B14F-4D97-AF65-F5344CB8AC3E}">
        <p14:creationId xmlns:p14="http://schemas.microsoft.com/office/powerpoint/2010/main" val="155621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2650" y="700560"/>
            <a:ext cx="7886700" cy="1119658"/>
          </a:xfrm>
        </p:spPr>
        <p:txBody>
          <a:bodyPr>
            <a:noAutofit/>
          </a:bodyPr>
          <a:lstStyle/>
          <a:p>
            <a:pPr algn="ctr" eaLnBrk="0" fontAlgn="base" hangingPunct="0">
              <a:lnSpc>
                <a:spcPct val="100000"/>
              </a:lnSpc>
              <a:spcAft>
                <a:spcPct val="0"/>
              </a:spcAft>
              <a:defRPr/>
            </a:pPr>
            <a:r>
              <a:rPr lang="ja-JP" altLang="en-US" sz="2400" dirty="0">
                <a:solidFill>
                  <a:prstClr val="black"/>
                </a:solidFill>
                <a:latin typeface="HGS明朝B" panose="02020800000000000000" pitchFamily="18" charset="-128"/>
                <a:ea typeface="HGS明朝B" panose="02020800000000000000" pitchFamily="18" charset="-128"/>
              </a:rPr>
              <a:t>第</a:t>
            </a:r>
            <a:r>
              <a:rPr lang="en-US" altLang="ja-JP" sz="2400" dirty="0">
                <a:solidFill>
                  <a:prstClr val="black"/>
                </a:solidFill>
                <a:latin typeface="HGS明朝B" panose="02020800000000000000" pitchFamily="18" charset="-128"/>
                <a:ea typeface="HGS明朝B" panose="02020800000000000000" pitchFamily="18" charset="-128"/>
              </a:rPr>
              <a:t>15</a:t>
            </a:r>
            <a:r>
              <a:rPr lang="ja-JP" altLang="en-US" sz="2400" dirty="0">
                <a:solidFill>
                  <a:prstClr val="black"/>
                </a:solidFill>
                <a:latin typeface="HGS明朝B" panose="02020800000000000000" pitchFamily="18" charset="-128"/>
                <a:ea typeface="HGS明朝B" panose="02020800000000000000" pitchFamily="18" charset="-128"/>
              </a:rPr>
              <a:t>講　</a:t>
            </a:r>
            <a:r>
              <a:rPr lang="ja-JP" altLang="en-US" sz="2400" cap="all" dirty="0">
                <a:solidFill>
                  <a:prstClr val="black"/>
                </a:solidFill>
                <a:latin typeface="HGS明朝B" panose="02020800000000000000" pitchFamily="18" charset="-128"/>
                <a:ea typeface="HGS明朝B" panose="02020800000000000000" pitchFamily="18" charset="-128"/>
              </a:rPr>
              <a:t>テーマ </a:t>
            </a:r>
            <a:r>
              <a:rPr lang="en-US" altLang="ja-JP" sz="2400" cap="all" dirty="0">
                <a:solidFill>
                  <a:prstClr val="black"/>
                </a:solidFill>
                <a:latin typeface="HGS明朝B" panose="02020800000000000000" pitchFamily="18" charset="-128"/>
                <a:ea typeface="HGS明朝B" panose="02020800000000000000" pitchFamily="18" charset="-128"/>
              </a:rPr>
              <a:t>15</a:t>
            </a:r>
            <a:r>
              <a:rPr lang="ja-JP" altLang="en-US" sz="2400" cap="all" dirty="0">
                <a:solidFill>
                  <a:prstClr val="black"/>
                </a:solidFill>
                <a:latin typeface="HGS明朝B" panose="02020800000000000000" pitchFamily="18" charset="-128"/>
                <a:ea typeface="HGS明朝B" panose="02020800000000000000" pitchFamily="18" charset="-128"/>
              </a:rPr>
              <a:t> </a:t>
            </a:r>
            <a:r>
              <a:rPr lang="ja-JP" altLang="en-US" sz="2400" dirty="0">
                <a:solidFill>
                  <a:prstClr val="black"/>
                </a:solidFill>
                <a:latin typeface="HGS明朝B" panose="02020800000000000000" pitchFamily="18" charset="-128"/>
                <a:ea typeface="HGS明朝B" panose="02020800000000000000" pitchFamily="18" charset="-128"/>
              </a:rPr>
              <a:t>合計残高試算表の作成</a:t>
            </a:r>
            <a:br>
              <a:rPr lang="en-US" altLang="ja-JP" sz="2400" dirty="0">
                <a:solidFill>
                  <a:prstClr val="black"/>
                </a:solidFill>
                <a:latin typeface="HGS明朝B" panose="02020800000000000000" pitchFamily="18" charset="-128"/>
                <a:ea typeface="HGS明朝B" panose="02020800000000000000" pitchFamily="18" charset="-128"/>
              </a:rPr>
            </a:br>
            <a:r>
              <a:rPr lang="en-US" altLang="ja-JP" sz="2400" dirty="0">
                <a:latin typeface="HGS明朝B" panose="02020800000000000000" pitchFamily="18" charset="-128"/>
                <a:ea typeface="HGS明朝B" panose="02020800000000000000" pitchFamily="18" charset="-128"/>
              </a:rPr>
              <a:t>1</a:t>
            </a:r>
            <a:r>
              <a:rPr lang="ja-JP" altLang="en-US" sz="2400" dirty="0">
                <a:latin typeface="HGS明朝B" panose="02020800000000000000" pitchFamily="18" charset="-128"/>
                <a:ea typeface="HGS明朝B" panose="02020800000000000000" pitchFamily="18" charset="-128"/>
              </a:rPr>
              <a:t>　財務諸表の作成</a:t>
            </a:r>
            <a:r>
              <a:rPr lang="en-US" altLang="ja-JP" sz="2400" dirty="0">
                <a:latin typeface="HGS明朝B" panose="02020800000000000000" pitchFamily="18" charset="-128"/>
                <a:ea typeface="HGS明朝B" panose="02020800000000000000" pitchFamily="18" charset="-128"/>
              </a:rPr>
              <a:t> (</a:t>
            </a:r>
            <a:r>
              <a:rPr lang="ja-JP" altLang="en-US" sz="2400" dirty="0">
                <a:latin typeface="HGS明朝B" panose="02020800000000000000" pitchFamily="18" charset="-128"/>
                <a:ea typeface="HGS明朝B" panose="02020800000000000000" pitchFamily="18" charset="-128"/>
              </a:rPr>
              <a:t>ざいむしょひょうのさくせい</a:t>
            </a:r>
            <a:r>
              <a:rPr lang="en-US" altLang="ja-JP" sz="2400" dirty="0">
                <a:latin typeface="HGS明朝B" panose="02020800000000000000" pitchFamily="18" charset="-128"/>
                <a:ea typeface="HGS明朝B" panose="02020800000000000000" pitchFamily="18" charset="-128"/>
              </a:rPr>
              <a:t>)</a:t>
            </a:r>
            <a:endParaRPr lang="ja-JP" altLang="en-US" sz="2400" dirty="0">
              <a:latin typeface="HGS明朝B" panose="02020800000000000000" pitchFamily="18" charset="-128"/>
              <a:ea typeface="HGS明朝B" panose="02020800000000000000" pitchFamily="18" charset="-128"/>
            </a:endParaRPr>
          </a:p>
        </p:txBody>
      </p:sp>
      <p:sp>
        <p:nvSpPr>
          <p:cNvPr id="5" name="フッター プレースホルダー 2">
            <a:extLst>
              <a:ext uri="{FF2B5EF4-FFF2-40B4-BE49-F238E27FC236}">
                <a16:creationId xmlns:a16="http://schemas.microsoft.com/office/drawing/2014/main" id="{895A5AA4-AB31-4D5A-963E-A946ECD00047}"/>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6" name="スライド番号プレースホルダー 5">
            <a:extLst>
              <a:ext uri="{FF2B5EF4-FFF2-40B4-BE49-F238E27FC236}">
                <a16:creationId xmlns:a16="http://schemas.microsoft.com/office/drawing/2014/main" id="{F98F5EC3-4615-44E9-BD84-317F165D1C04}"/>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2">
            <a:extLst>
              <a:ext uri="{FF2B5EF4-FFF2-40B4-BE49-F238E27FC236}">
                <a16:creationId xmlns:a16="http://schemas.microsoft.com/office/drawing/2014/main" id="{3AAECFD6-E538-4C61-8844-AEAB279DF50B}"/>
              </a:ext>
            </a:extLst>
          </p:cNvPr>
          <p:cNvSpPr>
            <a:spLocks noChangeArrowheads="1"/>
          </p:cNvSpPr>
          <p:nvPr/>
        </p:nvSpPr>
        <p:spPr bwMode="auto">
          <a:xfrm>
            <a:off x="2141984" y="2326033"/>
            <a:ext cx="7678567" cy="3465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lvl="0">
              <a:defRPr/>
            </a:pP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出題パターン</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1</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a:t>
            </a:r>
            <a:r>
              <a:rPr lang="ja-JP" altLang="en-US" sz="1600" dirty="0">
                <a:solidFill>
                  <a:srgbClr val="000000"/>
                </a:solidFill>
                <a:latin typeface="HGS明朝B" panose="02020800000000000000" pitchFamily="18" charset="-128"/>
                <a:ea typeface="HGS明朝B" panose="02020800000000000000" pitchFamily="18" charset="-128"/>
              </a:rPr>
              <a:t>問題</a:t>
            </a:r>
            <a:r>
              <a:rPr lang="en-US" altLang="ja-JP" sz="1600" dirty="0">
                <a:solidFill>
                  <a:srgbClr val="000000"/>
                </a:solidFill>
                <a:latin typeface="HGS明朝B" panose="02020800000000000000" pitchFamily="18" charset="-128"/>
                <a:ea typeface="HGS明朝B" panose="02020800000000000000" pitchFamily="18" charset="-128"/>
              </a:rPr>
              <a:t>15</a:t>
            </a:r>
            <a:r>
              <a:rPr lang="ja-JP" altLang="en-US" sz="1600" dirty="0">
                <a:solidFill>
                  <a:srgbClr val="000000"/>
                </a:solidFill>
                <a:latin typeface="HGS明朝B" panose="02020800000000000000" pitchFamily="18" charset="-128"/>
                <a:ea typeface="HGS明朝B" panose="02020800000000000000" pitchFamily="18" charset="-128"/>
              </a:rPr>
              <a:t>①</a:t>
            </a:r>
            <a:endPar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endParaRPr>
          </a:p>
          <a:p>
            <a:pPr lvl="0" eaLnBrk="1" fontAlgn="auto" hangingPunct="1">
              <a:lnSpc>
                <a:spcPct val="150000"/>
              </a:lnSpc>
              <a:spcBef>
                <a:spcPct val="20000"/>
              </a:spcBef>
              <a:spcAft>
                <a:spcPts val="0"/>
              </a:spcAft>
              <a:defRPr/>
            </a:pP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データ：</a:t>
            </a:r>
            <a:r>
              <a:rPr lang="en-US" altLang="ja-JP" sz="1600" dirty="0">
                <a:latin typeface="HGS明朝B" panose="02020800000000000000" pitchFamily="18" charset="-128"/>
                <a:ea typeface="HGS明朝B" panose="02020800000000000000" pitchFamily="18" charset="-128"/>
              </a:rPr>
              <a:t>8</a:t>
            </a:r>
            <a:r>
              <a:rPr lang="ja-JP" altLang="en-US" sz="1600" dirty="0">
                <a:latin typeface="HGS明朝B" panose="02020800000000000000" pitchFamily="18" charset="-128"/>
                <a:ea typeface="HGS明朝B" panose="02020800000000000000" pitchFamily="18" charset="-128"/>
              </a:rPr>
              <a:t>桁精算表と決算整理事項</a:t>
            </a:r>
            <a:endParaRPr lang="en-US" altLang="ja-JP" sz="1600" dirty="0">
              <a:latin typeface="HGS明朝B" panose="02020800000000000000" pitchFamily="18" charset="-128"/>
              <a:ea typeface="HGS明朝B" panose="02020800000000000000" pitchFamily="18" charset="-128"/>
            </a:endParaRPr>
          </a:p>
          <a:p>
            <a:pPr lvl="0">
              <a:defRPr/>
            </a:pP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作成物：</a:t>
            </a:r>
            <a:r>
              <a:rPr lang="ja-JP" altLang="en-US" sz="1600" dirty="0">
                <a:latin typeface="HGS明朝B" panose="02020800000000000000" pitchFamily="18" charset="-128"/>
                <a:ea typeface="HGS明朝B" panose="02020800000000000000" pitchFamily="18" charset="-128"/>
              </a:rPr>
              <a:t>損益計算書と貸借対照表を作成させる</a:t>
            </a:r>
            <a:endParaRPr lang="en-US" altLang="ja-JP" sz="1600" dirty="0">
              <a:latin typeface="HGS明朝B" panose="02020800000000000000" pitchFamily="18" charset="-128"/>
              <a:ea typeface="HGS明朝B" panose="02020800000000000000" pitchFamily="18" charset="-128"/>
            </a:endParaRPr>
          </a:p>
          <a:p>
            <a:pPr lvl="0">
              <a:defRPr/>
            </a:pPr>
            <a:endPar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endParaRPr>
          </a:p>
          <a:p>
            <a:pPr lvl="0">
              <a:defRPr/>
            </a:pPr>
            <a:r>
              <a:rPr lang="ja-JP" altLang="en-US" sz="1600" dirty="0">
                <a:latin typeface="HGS明朝B" panose="02020800000000000000" pitchFamily="18" charset="-128"/>
                <a:ea typeface="HGS明朝B" panose="02020800000000000000" pitchFamily="18" charset="-128"/>
              </a:rPr>
              <a:t>パターン</a:t>
            </a:r>
            <a:r>
              <a:rPr lang="en-US" altLang="ja-JP" sz="1600" dirty="0">
                <a:latin typeface="HGS明朝B" panose="02020800000000000000" pitchFamily="18" charset="-128"/>
                <a:ea typeface="HGS明朝B" panose="02020800000000000000" pitchFamily="18" charset="-128"/>
              </a:rPr>
              <a:t>2</a:t>
            </a:r>
            <a:r>
              <a:rPr lang="ja-JP" altLang="en-US" sz="1600" dirty="0">
                <a:latin typeface="HGS明朝B" panose="02020800000000000000" pitchFamily="18" charset="-128"/>
                <a:ea typeface="HGS明朝B" panose="02020800000000000000" pitchFamily="18" charset="-128"/>
              </a:rPr>
              <a:t>　</a:t>
            </a:r>
            <a:r>
              <a:rPr lang="ja-JP" altLang="en-US" sz="1600" dirty="0">
                <a:solidFill>
                  <a:srgbClr val="000000"/>
                </a:solidFill>
                <a:latin typeface="HGS明朝B" panose="02020800000000000000" pitchFamily="18" charset="-128"/>
                <a:ea typeface="HGS明朝B" panose="02020800000000000000" pitchFamily="18" charset="-128"/>
              </a:rPr>
              <a:t>問題</a:t>
            </a:r>
            <a:r>
              <a:rPr lang="en-US" altLang="ja-JP" sz="1600" dirty="0">
                <a:solidFill>
                  <a:srgbClr val="000000"/>
                </a:solidFill>
                <a:latin typeface="HGS明朝B" panose="02020800000000000000" pitchFamily="18" charset="-128"/>
                <a:ea typeface="HGS明朝B" panose="02020800000000000000" pitchFamily="18" charset="-128"/>
              </a:rPr>
              <a:t>15</a:t>
            </a:r>
            <a:r>
              <a:rPr lang="ja-JP" altLang="en-US" sz="1600" dirty="0">
                <a:solidFill>
                  <a:srgbClr val="000000"/>
                </a:solidFill>
                <a:latin typeface="HGS明朝B" panose="02020800000000000000" pitchFamily="18" charset="-128"/>
                <a:ea typeface="HGS明朝B" panose="02020800000000000000" pitchFamily="18" charset="-128"/>
              </a:rPr>
              <a:t>②</a:t>
            </a:r>
            <a:endParaRPr lang="en-US" altLang="ja-JP" sz="1600" dirty="0">
              <a:latin typeface="HGS明朝B" panose="02020800000000000000" pitchFamily="18" charset="-128"/>
              <a:ea typeface="HGS明朝B" panose="02020800000000000000" pitchFamily="18" charset="-128"/>
            </a:endParaRPr>
          </a:p>
          <a:p>
            <a:pPr>
              <a:defRPr/>
            </a:pP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データ</a:t>
            </a:r>
            <a:r>
              <a:rPr kumimoji="1" lang="ja-JP" altLang="en-US" sz="1600" b="0" i="0" u="none" strike="noStrike" kern="1200" cap="none" spc="0" normalizeH="0" noProof="0" dirty="0">
                <a:ln>
                  <a:noFill/>
                </a:ln>
                <a:effectLst/>
                <a:uLnTx/>
                <a:uFillTx/>
                <a:latin typeface="HGS明朝B" panose="02020800000000000000" pitchFamily="18" charset="-128"/>
                <a:ea typeface="HGS明朝B" panose="02020800000000000000" pitchFamily="18" charset="-128"/>
              </a:rPr>
              <a:t> </a:t>
            </a:r>
            <a:r>
              <a:rPr kumimoji="1" lang="en-US" altLang="ja-JP" sz="1600" b="0" i="0" u="none" strike="noStrike" kern="1200" cap="none" spc="0" normalizeH="0" noProof="0" dirty="0">
                <a:ln>
                  <a:noFill/>
                </a:ln>
                <a:effectLst/>
                <a:uLnTx/>
                <a:uFillTx/>
                <a:latin typeface="HGS明朝B" panose="02020800000000000000" pitchFamily="18" charset="-128"/>
                <a:ea typeface="HGS明朝B" panose="02020800000000000000" pitchFamily="18" charset="-128"/>
              </a:rPr>
              <a:t>: </a:t>
            </a:r>
            <a:r>
              <a:rPr lang="zh-TW" altLang="en-US" sz="1600" dirty="0">
                <a:latin typeface="HGS明朝B" panose="02020800000000000000" pitchFamily="18" charset="-128"/>
                <a:ea typeface="HGS明朝B" panose="02020800000000000000" pitchFamily="18" charset="-128"/>
              </a:rPr>
              <a:t>決算前残高試算表</a:t>
            </a:r>
            <a:r>
              <a:rPr lang="ja-JP" altLang="en-US" sz="1600" dirty="0">
                <a:latin typeface="HGS明朝B" panose="02020800000000000000" pitchFamily="18" charset="-128"/>
                <a:ea typeface="HGS明朝B" panose="02020800000000000000" pitchFamily="18" charset="-128"/>
              </a:rPr>
              <a:t>と決算整理事項</a:t>
            </a:r>
            <a:endParaRPr lang="en-US" altLang="ja-JP" sz="1600" dirty="0">
              <a:latin typeface="HGS明朝B" panose="02020800000000000000" pitchFamily="18" charset="-128"/>
              <a:ea typeface="HGS明朝B" panose="02020800000000000000" pitchFamily="18" charset="-128"/>
            </a:endParaRPr>
          </a:p>
          <a:p>
            <a:pPr>
              <a:defRPr/>
            </a:pPr>
            <a:r>
              <a:rPr lang="en-US" altLang="ja-JP" sz="1600" dirty="0">
                <a:latin typeface="HGS明朝B" panose="02020800000000000000" pitchFamily="18" charset="-128"/>
                <a:ea typeface="HGS明朝B" panose="02020800000000000000" pitchFamily="18" charset="-128"/>
              </a:rPr>
              <a:t>   </a:t>
            </a:r>
            <a:r>
              <a:rPr lang="ja-JP" altLang="en-US" sz="1600" dirty="0">
                <a:latin typeface="HGS明朝B" panose="02020800000000000000" pitchFamily="18" charset="-128"/>
                <a:ea typeface="HGS明朝B" panose="02020800000000000000" pitchFamily="18" charset="-128"/>
              </a:rPr>
              <a:t>作成物 </a:t>
            </a:r>
            <a:r>
              <a:rPr lang="en-US" altLang="ja-JP" sz="1600" dirty="0">
                <a:latin typeface="HGS明朝B" panose="02020800000000000000" pitchFamily="18" charset="-128"/>
                <a:ea typeface="HGS明朝B" panose="02020800000000000000" pitchFamily="18" charset="-128"/>
              </a:rPr>
              <a:t>: </a:t>
            </a:r>
            <a:r>
              <a:rPr lang="ja-JP" altLang="en-US" sz="1600" dirty="0">
                <a:latin typeface="HGS明朝B" panose="02020800000000000000" pitchFamily="18" charset="-128"/>
                <a:ea typeface="HGS明朝B" panose="02020800000000000000" pitchFamily="18" charset="-128"/>
              </a:rPr>
              <a:t>精算表を用いないで損益計算書と貸借対照表作成させる。</a:t>
            </a:r>
            <a:endParaRPr lang="en-US" altLang="ja-JP" sz="1600" dirty="0">
              <a:latin typeface="HGS明朝B" panose="02020800000000000000" pitchFamily="18" charset="-128"/>
              <a:ea typeface="HGS明朝B" panose="020208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600" dirty="0">
                <a:latin typeface="HGS明朝B" panose="02020800000000000000" pitchFamily="18" charset="-128"/>
                <a:ea typeface="HGS明朝B" panose="02020800000000000000" pitchFamily="18" charset="-128"/>
              </a:rPr>
              <a:t>　</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解答手順</a:t>
            </a:r>
            <a:endPar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endParaRPr>
          </a:p>
          <a:p>
            <a:pPr lvl="0">
              <a:defRPr/>
            </a:pP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①</a:t>
            </a:r>
            <a:r>
              <a:rPr lang="zh-TW" altLang="en-US" sz="1600" dirty="0">
                <a:latin typeface="HGS明朝B" panose="02020800000000000000" pitchFamily="18" charset="-128"/>
                <a:ea typeface="HGS明朝B" panose="02020800000000000000" pitchFamily="18" charset="-128"/>
              </a:rPr>
              <a:t>決算</a:t>
            </a:r>
            <a:r>
              <a:rPr lang="ja-JP" altLang="en-US" sz="1600" dirty="0">
                <a:latin typeface="HGS明朝B" panose="02020800000000000000" pitchFamily="18" charset="-128"/>
                <a:ea typeface="HGS明朝B" panose="02020800000000000000" pitchFamily="18" charset="-128"/>
              </a:rPr>
              <a:t>整理</a:t>
            </a:r>
            <a:r>
              <a:rPr lang="zh-TW" altLang="en-US" sz="1600" dirty="0">
                <a:latin typeface="HGS明朝B" panose="02020800000000000000" pitchFamily="18" charset="-128"/>
                <a:ea typeface="HGS明朝B" panose="02020800000000000000" pitchFamily="18" charset="-128"/>
              </a:rPr>
              <a:t>前残高試算表</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の欄外に決算仕訳金額を直接転記する</a:t>
            </a:r>
            <a:endPar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仕訳頻度が多い勘定科目があれば、</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T</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フォームを使う（現金預</a:t>
            </a:r>
            <a:endPar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金</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a/c</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・売掛金</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a/c</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・買掛金</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a/c</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または人名勘定・売上</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a/c</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・仕入</a:t>
            </a:r>
            <a:r>
              <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a/c</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a:t>
            </a:r>
            <a:endPar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②①から残高試算を作成する。</a:t>
            </a:r>
            <a:endPar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endParaRPr>
          </a:p>
          <a:p>
            <a:pPr lvl="0">
              <a:defRPr/>
            </a:pP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　③</a:t>
            </a:r>
            <a:r>
              <a:rPr lang="ja-JP" altLang="en-US" sz="1600" dirty="0">
                <a:latin typeface="HGS明朝B" panose="02020800000000000000" pitchFamily="18" charset="-128"/>
                <a:ea typeface="HGS明朝B" panose="02020800000000000000" pitchFamily="18" charset="-128"/>
              </a:rPr>
              <a:t>損益計算書と貸借対照表を作成</a:t>
            </a:r>
            <a:r>
              <a:rPr kumimoji="1" lang="ja-JP" altLang="en-US"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rPr>
              <a:t>する</a:t>
            </a:r>
            <a:endParaRPr kumimoji="1" lang="en-US" altLang="ja-JP" sz="1600" b="0" i="0" u="none" strike="noStrike" kern="1200" cap="none" spc="0" normalizeH="0" baseline="0" noProof="0" dirty="0">
              <a:ln>
                <a:noFill/>
              </a:ln>
              <a:effectLst/>
              <a:uLnTx/>
              <a:uFillTx/>
              <a:latin typeface="HGS明朝B" panose="02020800000000000000" pitchFamily="18" charset="-128"/>
              <a:ea typeface="HGS明朝B" panose="02020800000000000000" pitchFamily="18" charset="-128"/>
            </a:endParaRPr>
          </a:p>
        </p:txBody>
      </p:sp>
      <p:sp>
        <p:nvSpPr>
          <p:cNvPr id="3" name="正方形/長方形 2">
            <a:extLst>
              <a:ext uri="{FF2B5EF4-FFF2-40B4-BE49-F238E27FC236}">
                <a16:creationId xmlns:a16="http://schemas.microsoft.com/office/drawing/2014/main" id="{17B169D4-A7C5-4D1E-BBA2-65D23635A022}"/>
              </a:ext>
            </a:extLst>
          </p:cNvPr>
          <p:cNvSpPr/>
          <p:nvPr/>
        </p:nvSpPr>
        <p:spPr>
          <a:xfrm>
            <a:off x="1415480" y="2326033"/>
            <a:ext cx="45719" cy="36933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80014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500"/>
                                        <p:tgtEl>
                                          <p:spTgt spid="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fade">
                                      <p:cBhvr>
                                        <p:cTn id="52" dur="500"/>
                                        <p:tgtEl>
                                          <p:spTgt spid="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fade">
                                      <p:cBhvr>
                                        <p:cTn id="57" dur="500"/>
                                        <p:tgtEl>
                                          <p:spTgt spid="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2" end="12"/>
                                            </p:txEl>
                                          </p:spTgt>
                                        </p:tgtEl>
                                        <p:attrNameLst>
                                          <p:attrName>style.visibility</p:attrName>
                                        </p:attrNameLst>
                                      </p:cBhvr>
                                      <p:to>
                                        <p:strVal val="visible"/>
                                      </p:to>
                                    </p:set>
                                    <p:animEffect transition="in" filter="fade">
                                      <p:cBhvr>
                                        <p:cTn id="62"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27602" y="495981"/>
            <a:ext cx="7886700" cy="399578"/>
          </a:xfrm>
        </p:spPr>
        <p:txBody>
          <a:bodyPr>
            <a:normAutofit/>
          </a:bodyPr>
          <a:lstStyle/>
          <a:p>
            <a:pPr defTabSz="914400" eaLnBrk="0" fontAlgn="base" hangingPunct="0">
              <a:lnSpc>
                <a:spcPct val="150000"/>
              </a:lnSpc>
              <a:spcAft>
                <a:spcPct val="0"/>
              </a:spcAft>
              <a:defRPr/>
            </a:pPr>
            <a:r>
              <a:rPr lang="ja-JP" altLang="en-US" sz="1400" dirty="0">
                <a:solidFill>
                  <a:srgbClr val="000000"/>
                </a:solidFill>
                <a:latin typeface="HGS明朝B" panose="02020800000000000000" pitchFamily="18" charset="-128"/>
                <a:ea typeface="HGS明朝B" panose="02020800000000000000" pitchFamily="18" charset="-128"/>
              </a:rPr>
              <a:t>問題</a:t>
            </a:r>
            <a:r>
              <a:rPr lang="en-US" altLang="ja-JP" sz="1400" dirty="0">
                <a:solidFill>
                  <a:srgbClr val="000000"/>
                </a:solidFill>
                <a:latin typeface="HGS明朝B" panose="02020800000000000000" pitchFamily="18" charset="-128"/>
                <a:ea typeface="HGS明朝B" panose="02020800000000000000" pitchFamily="18" charset="-128"/>
              </a:rPr>
              <a:t>15</a:t>
            </a:r>
            <a:r>
              <a:rPr lang="ja-JP" altLang="en-US" sz="1400" dirty="0">
                <a:solidFill>
                  <a:srgbClr val="000000"/>
                </a:solidFill>
                <a:latin typeface="HGS明朝B" panose="02020800000000000000" pitchFamily="18" charset="-128"/>
                <a:ea typeface="HGS明朝B" panose="02020800000000000000" pitchFamily="18" charset="-128"/>
              </a:rPr>
              <a:t>①</a:t>
            </a:r>
            <a:endParaRPr lang="en-US" altLang="ja-JP" sz="1400" dirty="0">
              <a:solidFill>
                <a:srgbClr val="000000"/>
              </a:solidFill>
              <a:latin typeface="HGS明朝B" panose="02020800000000000000" pitchFamily="18" charset="-128"/>
              <a:ea typeface="HGS明朝B" panose="02020800000000000000" pitchFamily="18" charset="-128"/>
            </a:endParaRPr>
          </a:p>
        </p:txBody>
      </p:sp>
      <p:sp>
        <p:nvSpPr>
          <p:cNvPr id="5" name="フッター プレースホルダー 2">
            <a:extLst>
              <a:ext uri="{FF2B5EF4-FFF2-40B4-BE49-F238E27FC236}">
                <a16:creationId xmlns:a16="http://schemas.microsoft.com/office/drawing/2014/main" id="{335D97FE-8BA8-4C4B-A76F-090AAECF059D}"/>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a:extLst>
              <a:ext uri="{FF2B5EF4-FFF2-40B4-BE49-F238E27FC236}">
                <a16:creationId xmlns:a16="http://schemas.microsoft.com/office/drawing/2014/main" id="{1CB4EBB7-DE92-4934-B0D3-A833C8CC7208}"/>
              </a:ext>
            </a:extLst>
          </p:cNvPr>
          <p:cNvSpPr>
            <a:spLocks noGrp="1"/>
          </p:cNvSpPr>
          <p:nvPr>
            <p:ph type="sldNum" sz="quarter" idx="12"/>
          </p:nvPr>
        </p:nvSpPr>
        <p:spPr/>
        <p:txBody>
          <a:bodyPr/>
          <a:lstStyle/>
          <a:p>
            <a:pPr>
              <a:defRPr/>
            </a:pPr>
            <a:fld id="{D75A7DFD-EADF-4CA5-A26A-A6C96443689A}" type="slidenum">
              <a:rPr lang="en-US" altLang="ja-JP" smtClean="0"/>
              <a:pPr>
                <a:defRPr/>
              </a:pPr>
              <a:t>11</a:t>
            </a:fld>
            <a:endParaRPr lang="en-US" altLang="ja-JP"/>
          </a:p>
        </p:txBody>
      </p:sp>
      <p:sp>
        <p:nvSpPr>
          <p:cNvPr id="4" name="正方形/長方形 3">
            <a:extLst>
              <a:ext uri="{FF2B5EF4-FFF2-40B4-BE49-F238E27FC236}">
                <a16:creationId xmlns:a16="http://schemas.microsoft.com/office/drawing/2014/main" id="{D334BF75-DF4B-43F5-A045-658EFF71D99F}"/>
              </a:ext>
            </a:extLst>
          </p:cNvPr>
          <p:cNvSpPr>
            <a:spLocks noChangeArrowheads="1"/>
          </p:cNvSpPr>
          <p:nvPr/>
        </p:nvSpPr>
        <p:spPr bwMode="auto">
          <a:xfrm>
            <a:off x="1066496" y="1111583"/>
            <a:ext cx="8352928" cy="5212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次の決算整理事項にもとづいて、精算表を作成しなさい。なお当期は</a:t>
            </a:r>
            <a:r>
              <a:rPr lang="en-US" altLang="ja-JP" sz="1400" dirty="0">
                <a:solidFill>
                  <a:srgbClr val="000000"/>
                </a:solidFill>
                <a:latin typeface="HGS明朝B" panose="02020800000000000000" pitchFamily="18" charset="-128"/>
                <a:ea typeface="HGS明朝B" panose="02020800000000000000" pitchFamily="18" charset="-128"/>
              </a:rPr>
              <a:t>Ⅹ2</a:t>
            </a:r>
            <a:r>
              <a:rPr lang="ja-JP" altLang="en-US" sz="1400" dirty="0">
                <a:solidFill>
                  <a:srgbClr val="000000"/>
                </a:solidFill>
                <a:latin typeface="HGS明朝B" panose="02020800000000000000" pitchFamily="18" charset="-128"/>
                <a:ea typeface="HGS明朝B" panose="02020800000000000000" pitchFamily="18" charset="-128"/>
              </a:rPr>
              <a:t>年</a:t>
            </a:r>
            <a:r>
              <a:rPr lang="en-US" altLang="ja-JP" sz="1400" dirty="0">
                <a:solidFill>
                  <a:srgbClr val="000000"/>
                </a:solidFill>
                <a:latin typeface="HGS明朝B" panose="02020800000000000000" pitchFamily="18" charset="-128"/>
                <a:ea typeface="HGS明朝B" panose="02020800000000000000" pitchFamily="18" charset="-128"/>
              </a:rPr>
              <a:t>4</a:t>
            </a:r>
            <a:r>
              <a:rPr lang="ja-JP" altLang="en-US" sz="1400" dirty="0">
                <a:solidFill>
                  <a:srgbClr val="000000"/>
                </a:solidFill>
                <a:latin typeface="HGS明朝B" panose="02020800000000000000" pitchFamily="18" charset="-128"/>
                <a:ea typeface="HGS明朝B" panose="02020800000000000000" pitchFamily="18" charset="-128"/>
              </a:rPr>
              <a:t>月</a:t>
            </a:r>
            <a:r>
              <a:rPr lang="en-US" altLang="ja-JP" sz="1400" dirty="0">
                <a:solidFill>
                  <a:srgbClr val="000000"/>
                </a:solidFill>
                <a:latin typeface="HGS明朝B" panose="02020800000000000000" pitchFamily="18" charset="-128"/>
                <a:ea typeface="HGS明朝B" panose="02020800000000000000" pitchFamily="18" charset="-128"/>
              </a:rPr>
              <a:t>1</a:t>
            </a:r>
            <a:r>
              <a:rPr lang="ja-JP" altLang="en-US" sz="1400" dirty="0">
                <a:solidFill>
                  <a:srgbClr val="000000"/>
                </a:solidFill>
                <a:latin typeface="HGS明朝B" panose="02020800000000000000" pitchFamily="18" charset="-128"/>
                <a:ea typeface="HGS明朝B" panose="02020800000000000000" pitchFamily="18" charset="-128"/>
              </a:rPr>
              <a:t>日から</a:t>
            </a:r>
            <a:r>
              <a:rPr lang="en-US" altLang="ja-JP" sz="1400" dirty="0">
                <a:solidFill>
                  <a:srgbClr val="000000"/>
                </a:solidFill>
                <a:latin typeface="HGS明朝B" panose="02020800000000000000" pitchFamily="18" charset="-128"/>
                <a:ea typeface="HGS明朝B" panose="02020800000000000000" pitchFamily="18" charset="-128"/>
              </a:rPr>
              <a:t>Ⅹ3</a:t>
            </a:r>
            <a:r>
              <a:rPr lang="ja-JP" altLang="en-US" sz="1400" dirty="0">
                <a:solidFill>
                  <a:srgbClr val="000000"/>
                </a:solidFill>
                <a:latin typeface="HGS明朝B" panose="02020800000000000000" pitchFamily="18" charset="-128"/>
                <a:ea typeface="HGS明朝B" panose="02020800000000000000" pitchFamily="18" charset="-128"/>
              </a:rPr>
              <a:t>年</a:t>
            </a:r>
            <a:r>
              <a:rPr lang="en-US" altLang="ja-JP" sz="1400" dirty="0">
                <a:solidFill>
                  <a:srgbClr val="000000"/>
                </a:solidFill>
                <a:latin typeface="HGS明朝B" panose="02020800000000000000" pitchFamily="18" charset="-128"/>
                <a:ea typeface="HGS明朝B" panose="02020800000000000000" pitchFamily="18" charset="-128"/>
              </a:rPr>
              <a:t>3</a:t>
            </a:r>
            <a:r>
              <a:rPr lang="ja-JP" altLang="en-US" sz="1400" dirty="0">
                <a:solidFill>
                  <a:srgbClr val="000000"/>
                </a:solidFill>
                <a:latin typeface="HGS明朝B" panose="02020800000000000000" pitchFamily="18" charset="-128"/>
                <a:ea typeface="HGS明朝B" panose="02020800000000000000" pitchFamily="18" charset="-128"/>
              </a:rPr>
              <a:t>月</a:t>
            </a:r>
            <a:r>
              <a:rPr lang="en-US" altLang="ja-JP" sz="1400" dirty="0">
                <a:solidFill>
                  <a:srgbClr val="000000"/>
                </a:solidFill>
                <a:latin typeface="HGS明朝B" panose="02020800000000000000" pitchFamily="18" charset="-128"/>
                <a:ea typeface="HGS明朝B" panose="02020800000000000000" pitchFamily="18" charset="-128"/>
              </a:rPr>
              <a:t>31</a:t>
            </a:r>
            <a:r>
              <a:rPr lang="ja-JP" altLang="en-US" sz="1400" dirty="0">
                <a:solidFill>
                  <a:srgbClr val="000000"/>
                </a:solidFill>
                <a:latin typeface="HGS明朝B" panose="02020800000000000000" pitchFamily="18" charset="-128"/>
                <a:ea typeface="HGS明朝B" panose="02020800000000000000" pitchFamily="18" charset="-128"/>
              </a:rPr>
              <a:t>日</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までである。</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(1)</a:t>
            </a:r>
            <a:r>
              <a:rPr lang="ja-JP" altLang="en-US" sz="1400" dirty="0">
                <a:solidFill>
                  <a:srgbClr val="000000"/>
                </a:solidFill>
                <a:latin typeface="HGS明朝B" panose="02020800000000000000" pitchFamily="18" charset="-128"/>
                <a:ea typeface="HGS明朝B" panose="02020800000000000000" pitchFamily="18" charset="-128"/>
              </a:rPr>
              <a:t>期末商品棚卸高は、</a:t>
            </a:r>
            <a:r>
              <a:rPr lang="en-US" altLang="ja-JP" sz="1400" dirty="0">
                <a:solidFill>
                  <a:srgbClr val="000000"/>
                </a:solidFill>
                <a:latin typeface="HGS明朝B" panose="02020800000000000000" pitchFamily="18" charset="-128"/>
                <a:ea typeface="HGS明朝B" panose="02020800000000000000" pitchFamily="18" charset="-128"/>
              </a:rPr>
              <a:t>110,000</a:t>
            </a:r>
            <a:r>
              <a:rPr lang="ja-JP" altLang="en-US" sz="1400" dirty="0">
                <a:solidFill>
                  <a:srgbClr val="000000"/>
                </a:solidFill>
                <a:latin typeface="HGS明朝B" panose="02020800000000000000" pitchFamily="18" charset="-128"/>
                <a:ea typeface="HGS明朝B" panose="02020800000000000000" pitchFamily="18" charset="-128"/>
              </a:rPr>
              <a:t>円である。売上原価は「売上原価」の行で計算すること。</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(2)</a:t>
            </a:r>
            <a:r>
              <a:rPr lang="ja-JP" altLang="en-US" sz="1400" dirty="0">
                <a:solidFill>
                  <a:srgbClr val="000000"/>
                </a:solidFill>
                <a:latin typeface="HGS明朝B" panose="02020800000000000000" pitchFamily="18" charset="-128"/>
                <a:ea typeface="HGS明朝B" panose="02020800000000000000" pitchFamily="18" charset="-128"/>
              </a:rPr>
              <a:t>仮払消費税・仮受消費税を相殺して、その差額を未払消費税として計上する。</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(3)</a:t>
            </a:r>
            <a:r>
              <a:rPr lang="ja-JP" altLang="en-US" sz="1400" dirty="0">
                <a:solidFill>
                  <a:srgbClr val="000000"/>
                </a:solidFill>
                <a:latin typeface="HGS明朝B" panose="02020800000000000000" pitchFamily="18" charset="-128"/>
                <a:ea typeface="HGS明朝B" panose="02020800000000000000" pitchFamily="18" charset="-128"/>
              </a:rPr>
              <a:t>通信費で費用処理した郵便切手のうち</a:t>
            </a:r>
            <a:r>
              <a:rPr lang="en-US" altLang="ja-JP" sz="1400" dirty="0">
                <a:solidFill>
                  <a:srgbClr val="000000"/>
                </a:solidFill>
                <a:latin typeface="HGS明朝B" panose="02020800000000000000" pitchFamily="18" charset="-128"/>
                <a:ea typeface="HGS明朝B" panose="02020800000000000000" pitchFamily="18" charset="-128"/>
              </a:rPr>
              <a:t>1,200</a:t>
            </a:r>
            <a:r>
              <a:rPr lang="ja-JP" altLang="en-US" sz="1400" dirty="0">
                <a:solidFill>
                  <a:srgbClr val="000000"/>
                </a:solidFill>
                <a:latin typeface="HGS明朝B" panose="02020800000000000000" pitchFamily="18" charset="-128"/>
                <a:ea typeface="HGS明朝B" panose="02020800000000000000" pitchFamily="18" charset="-128"/>
              </a:rPr>
              <a:t>円は未使用であったので、貯蔵品勘定に振り替える。</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(4)</a:t>
            </a:r>
            <a:r>
              <a:rPr lang="ja-JP" altLang="en-US" sz="1400" dirty="0">
                <a:solidFill>
                  <a:srgbClr val="000000"/>
                </a:solidFill>
                <a:latin typeface="HGS明朝B" panose="02020800000000000000" pitchFamily="18" charset="-128"/>
                <a:ea typeface="HGS明朝B" panose="02020800000000000000" pitchFamily="18" charset="-128"/>
              </a:rPr>
              <a:t>現金の実際有高は</a:t>
            </a:r>
            <a:r>
              <a:rPr lang="en-US" altLang="ja-JP" sz="1400" dirty="0">
                <a:solidFill>
                  <a:srgbClr val="000000"/>
                </a:solidFill>
                <a:latin typeface="HGS明朝B" panose="02020800000000000000" pitchFamily="18" charset="-128"/>
                <a:ea typeface="HGS明朝B" panose="02020800000000000000" pitchFamily="18" charset="-128"/>
              </a:rPr>
              <a:t>97,300</a:t>
            </a:r>
            <a:r>
              <a:rPr lang="ja-JP" altLang="en-US" sz="1400" dirty="0">
                <a:solidFill>
                  <a:srgbClr val="000000"/>
                </a:solidFill>
                <a:latin typeface="HGS明朝B" panose="02020800000000000000" pitchFamily="18" charset="-128"/>
                <a:ea typeface="HGS明朝B" panose="02020800000000000000" pitchFamily="18" charset="-128"/>
              </a:rPr>
              <a:t>円であった。帳簿残高との差額は雑損失とした。</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(5)</a:t>
            </a:r>
            <a:r>
              <a:rPr lang="ja-JP" altLang="en-US" sz="1400" dirty="0">
                <a:solidFill>
                  <a:srgbClr val="000000"/>
                </a:solidFill>
                <a:latin typeface="HGS明朝B" panose="02020800000000000000" pitchFamily="18" charset="-128"/>
                <a:ea typeface="HGS明朝B" panose="02020800000000000000" pitchFamily="18" charset="-128"/>
              </a:rPr>
              <a:t>給料の未払分</a:t>
            </a:r>
            <a:r>
              <a:rPr lang="en-US" altLang="ja-JP" sz="1400" dirty="0">
                <a:solidFill>
                  <a:srgbClr val="000000"/>
                </a:solidFill>
                <a:latin typeface="HGS明朝B" panose="02020800000000000000" pitchFamily="18" charset="-128"/>
                <a:ea typeface="HGS明朝B" panose="02020800000000000000" pitchFamily="18" charset="-128"/>
              </a:rPr>
              <a:t>32,000</a:t>
            </a:r>
            <a:r>
              <a:rPr lang="ja-JP" altLang="en-US" sz="1400" dirty="0">
                <a:solidFill>
                  <a:srgbClr val="000000"/>
                </a:solidFill>
                <a:latin typeface="HGS明朝B" panose="02020800000000000000" pitchFamily="18" charset="-128"/>
                <a:ea typeface="HGS明朝B" panose="02020800000000000000" pitchFamily="18" charset="-128"/>
              </a:rPr>
              <a:t>円を計上する。</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(6)</a:t>
            </a:r>
            <a:r>
              <a:rPr lang="ja-JP" altLang="en-US" sz="1400" dirty="0">
                <a:solidFill>
                  <a:srgbClr val="000000"/>
                </a:solidFill>
                <a:latin typeface="HGS明朝B" panose="02020800000000000000" pitchFamily="18" charset="-128"/>
                <a:ea typeface="HGS明朝B" panose="02020800000000000000" pitchFamily="18" charset="-128"/>
              </a:rPr>
              <a:t>電子記録債権及び売掛金の期末残高に対して４％の貸倒引当金を差額補充法により設定する。</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(7)</a:t>
            </a:r>
            <a:r>
              <a:rPr lang="ja-JP" altLang="en-US" sz="1400" dirty="0">
                <a:solidFill>
                  <a:srgbClr val="000000"/>
                </a:solidFill>
                <a:latin typeface="HGS明朝B" panose="02020800000000000000" pitchFamily="18" charset="-128"/>
                <a:ea typeface="HGS明朝B" panose="02020800000000000000" pitchFamily="18" charset="-128"/>
              </a:rPr>
              <a:t>建物と備品について、次の条件で定額法により減価償却をおこなう。</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建物：残存価額ゼロ、 耐用年数</a:t>
            </a:r>
            <a:r>
              <a:rPr lang="en-US" altLang="ja-JP" sz="1400" dirty="0">
                <a:solidFill>
                  <a:srgbClr val="000000"/>
                </a:solidFill>
                <a:latin typeface="HGS明朝B" panose="02020800000000000000" pitchFamily="18" charset="-128"/>
                <a:ea typeface="HGS明朝B" panose="02020800000000000000" pitchFamily="18" charset="-128"/>
              </a:rPr>
              <a:t>40</a:t>
            </a:r>
            <a:r>
              <a:rPr lang="ja-JP" altLang="en-US" sz="1400" dirty="0">
                <a:solidFill>
                  <a:srgbClr val="000000"/>
                </a:solidFill>
                <a:latin typeface="HGS明朝B" panose="02020800000000000000" pitchFamily="18" charset="-128"/>
                <a:ea typeface="HGS明朝B" panose="02020800000000000000" pitchFamily="18" charset="-128"/>
              </a:rPr>
              <a:t>年</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      </a:t>
            </a:r>
            <a:r>
              <a:rPr lang="ja-JP" altLang="en-US" sz="1400" dirty="0">
                <a:solidFill>
                  <a:srgbClr val="000000"/>
                </a:solidFill>
                <a:latin typeface="HGS明朝B" panose="02020800000000000000" pitchFamily="18" charset="-128"/>
                <a:ea typeface="HGS明朝B" panose="02020800000000000000" pitchFamily="18" charset="-128"/>
              </a:rPr>
              <a:t>備品：残存価額ゼロ、</a:t>
            </a:r>
            <a:r>
              <a:rPr lang="en-US" altLang="ja-JP" sz="1400" dirty="0">
                <a:solidFill>
                  <a:srgbClr val="000000"/>
                </a:solidFill>
                <a:latin typeface="HGS明朝B" panose="02020800000000000000" pitchFamily="18" charset="-128"/>
                <a:ea typeface="HGS明朝B" panose="02020800000000000000" pitchFamily="18" charset="-128"/>
              </a:rPr>
              <a:t> </a:t>
            </a:r>
            <a:r>
              <a:rPr lang="ja-JP" altLang="en-US" sz="1400" dirty="0">
                <a:solidFill>
                  <a:srgbClr val="000000"/>
                </a:solidFill>
                <a:latin typeface="HGS明朝B" panose="02020800000000000000" pitchFamily="18" charset="-128"/>
                <a:ea typeface="HGS明朝B" panose="02020800000000000000" pitchFamily="18" charset="-128"/>
              </a:rPr>
              <a:t>耐用年数</a:t>
            </a:r>
            <a:r>
              <a:rPr lang="en-US" altLang="ja-JP" sz="1400" dirty="0">
                <a:solidFill>
                  <a:srgbClr val="000000"/>
                </a:solidFill>
                <a:latin typeface="HGS明朝B" panose="02020800000000000000" pitchFamily="18" charset="-128"/>
                <a:ea typeface="HGS明朝B" panose="02020800000000000000" pitchFamily="18" charset="-128"/>
              </a:rPr>
              <a:t>5</a:t>
            </a:r>
            <a:r>
              <a:rPr lang="ja-JP" altLang="en-US" sz="1400" dirty="0">
                <a:solidFill>
                  <a:srgbClr val="000000"/>
                </a:solidFill>
                <a:latin typeface="HGS明朝B" panose="02020800000000000000" pitchFamily="18" charset="-128"/>
                <a:ea typeface="HGS明朝B" panose="02020800000000000000" pitchFamily="18" charset="-128"/>
              </a:rPr>
              <a:t>年</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(8)</a:t>
            </a:r>
            <a:r>
              <a:rPr lang="ja-JP" altLang="en-US" sz="1400" dirty="0">
                <a:solidFill>
                  <a:srgbClr val="000000"/>
                </a:solidFill>
                <a:latin typeface="HGS明朝B" panose="02020800000000000000" pitchFamily="18" charset="-128"/>
                <a:ea typeface="HGS明朝B" panose="02020800000000000000" pitchFamily="18" charset="-128"/>
              </a:rPr>
              <a:t>支払家賃の残高は、前期に支出した金額のうち当期にかかる</a:t>
            </a:r>
            <a:r>
              <a:rPr lang="en-US" altLang="ja-JP" sz="1400" dirty="0">
                <a:solidFill>
                  <a:srgbClr val="000000"/>
                </a:solidFill>
                <a:latin typeface="HGS明朝B" panose="02020800000000000000" pitchFamily="18" charset="-128"/>
                <a:ea typeface="HGS明朝B" panose="02020800000000000000" pitchFamily="18" charset="-128"/>
              </a:rPr>
              <a:t>5</a:t>
            </a:r>
            <a:r>
              <a:rPr lang="ja-JP" altLang="en-US" sz="1400" dirty="0">
                <a:solidFill>
                  <a:srgbClr val="000000"/>
                </a:solidFill>
                <a:latin typeface="HGS明朝B" panose="02020800000000000000" pitchFamily="18" charset="-128"/>
                <a:ea typeface="HGS明朝B" panose="02020800000000000000" pitchFamily="18" charset="-128"/>
              </a:rPr>
              <a:t>カ月分と、当期の</a:t>
            </a:r>
            <a:r>
              <a:rPr lang="en-US" altLang="ja-JP" sz="1400" dirty="0">
                <a:solidFill>
                  <a:srgbClr val="000000"/>
                </a:solidFill>
                <a:latin typeface="HGS明朝B" panose="02020800000000000000" pitchFamily="18" charset="-128"/>
                <a:ea typeface="HGS明朝B" panose="02020800000000000000" pitchFamily="18" charset="-128"/>
              </a:rPr>
              <a:t>9</a:t>
            </a:r>
            <a:r>
              <a:rPr lang="ja-JP" altLang="en-US" sz="1400" dirty="0">
                <a:solidFill>
                  <a:srgbClr val="000000"/>
                </a:solidFill>
                <a:latin typeface="HGS明朝B" panose="02020800000000000000" pitchFamily="18" charset="-128"/>
                <a:ea typeface="HGS明朝B" panose="02020800000000000000" pitchFamily="18" charset="-128"/>
              </a:rPr>
              <a:t>月から</a:t>
            </a:r>
            <a:r>
              <a:rPr lang="en-US" altLang="ja-JP" sz="1400" dirty="0">
                <a:solidFill>
                  <a:srgbClr val="000000"/>
                </a:solidFill>
                <a:latin typeface="HGS明朝B" panose="02020800000000000000" pitchFamily="18" charset="-128"/>
                <a:ea typeface="HGS明朝B" panose="02020800000000000000" pitchFamily="18" charset="-128"/>
              </a:rPr>
              <a:t>12</a:t>
            </a:r>
            <a:r>
              <a:rPr lang="ja-JP" altLang="en-US" sz="1400" dirty="0">
                <a:solidFill>
                  <a:srgbClr val="000000"/>
                </a:solidFill>
                <a:latin typeface="HGS明朝B" panose="02020800000000000000" pitchFamily="18" charset="-128"/>
                <a:ea typeface="HGS明朝B" panose="02020800000000000000" pitchFamily="18" charset="-128"/>
              </a:rPr>
              <a:t>ヵ月分の</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金額を合計したものである。従って次期にかかる前払家賃を計上すること。なお家賃の月額は、</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   </a:t>
            </a:r>
            <a:r>
              <a:rPr lang="ja-JP" altLang="en-US" sz="1400" dirty="0">
                <a:solidFill>
                  <a:srgbClr val="000000"/>
                </a:solidFill>
                <a:latin typeface="HGS明朝B" panose="02020800000000000000" pitchFamily="18" charset="-128"/>
                <a:ea typeface="HGS明朝B" panose="02020800000000000000" pitchFamily="18" charset="-128"/>
              </a:rPr>
              <a:t>前期・当期ともに同じである。</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(9)</a:t>
            </a:r>
            <a:r>
              <a:rPr lang="ja-JP" altLang="en-US" sz="1400" dirty="0">
                <a:solidFill>
                  <a:srgbClr val="000000"/>
                </a:solidFill>
                <a:latin typeface="HGS明朝B" panose="02020800000000000000" pitchFamily="18" charset="-128"/>
                <a:ea typeface="HGS明朝B" panose="02020800000000000000" pitchFamily="18" charset="-128"/>
              </a:rPr>
              <a:t>法人税、事業税及び住民税が</a:t>
            </a:r>
            <a:r>
              <a:rPr lang="en-US" altLang="ja-JP" sz="1400" dirty="0">
                <a:solidFill>
                  <a:srgbClr val="000000"/>
                </a:solidFill>
                <a:latin typeface="HGS明朝B" panose="02020800000000000000" pitchFamily="18" charset="-128"/>
                <a:ea typeface="HGS明朝B" panose="02020800000000000000" pitchFamily="18" charset="-128"/>
              </a:rPr>
              <a:t>61,500</a:t>
            </a:r>
            <a:r>
              <a:rPr lang="ja-JP" altLang="en-US" sz="1400" dirty="0">
                <a:solidFill>
                  <a:srgbClr val="000000"/>
                </a:solidFill>
                <a:latin typeface="HGS明朝B" panose="02020800000000000000" pitchFamily="18" charset="-128"/>
                <a:ea typeface="HGS明朝B" panose="02020800000000000000" pitchFamily="18" charset="-128"/>
              </a:rPr>
              <a:t>円と計算されたので、仮払法人税等との差額を未払法人税等</a:t>
            </a:r>
            <a:endParaRPr lang="en-US" altLang="ja-JP" sz="1400" dirty="0">
              <a:solidFill>
                <a:srgbClr val="000000"/>
              </a:solidFill>
              <a:latin typeface="HGS明朝B" panose="02020800000000000000" pitchFamily="18" charset="-128"/>
              <a:ea typeface="HGS明朝B" panose="02020800000000000000" pitchFamily="18" charset="-128"/>
            </a:endParaRPr>
          </a:p>
          <a:p>
            <a:pPr>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   </a:t>
            </a:r>
            <a:r>
              <a:rPr lang="ja-JP" altLang="en-US" sz="1400" dirty="0">
                <a:solidFill>
                  <a:srgbClr val="000000"/>
                </a:solidFill>
                <a:latin typeface="HGS明朝B" panose="02020800000000000000" pitchFamily="18" charset="-128"/>
                <a:ea typeface="HGS明朝B" panose="02020800000000000000" pitchFamily="18" charset="-128"/>
              </a:rPr>
              <a:t>として計上する。</a:t>
            </a:r>
            <a:endParaRPr lang="en-US" altLang="ja-JP" sz="1400" dirty="0">
              <a:solidFill>
                <a:srgbClr val="000000"/>
              </a:solidFill>
              <a:latin typeface="HGS明朝B" panose="02020800000000000000" pitchFamily="18" charset="-128"/>
              <a:ea typeface="HGS明朝B" panose="02020800000000000000" pitchFamily="18" charset="-128"/>
            </a:endParaRPr>
          </a:p>
        </p:txBody>
      </p:sp>
    </p:spTree>
    <p:custDataLst>
      <p:tags r:id="rId1"/>
    </p:custDataLst>
    <p:extLst>
      <p:ext uri="{BB962C8B-B14F-4D97-AF65-F5344CB8AC3E}">
        <p14:creationId xmlns:p14="http://schemas.microsoft.com/office/powerpoint/2010/main" val="323141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fade">
                                      <p:cBhvr>
                                        <p:cTn id="8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27448" y="401823"/>
            <a:ext cx="7886700" cy="471586"/>
          </a:xfrm>
        </p:spPr>
        <p:txBody>
          <a:bodyPr/>
          <a:lstStyle/>
          <a:p>
            <a:r>
              <a:rPr lang="ja-JP" altLang="en-US" sz="1200" dirty="0">
                <a:solidFill>
                  <a:srgbClr val="000000"/>
                </a:solidFill>
                <a:latin typeface="HGS明朝B" panose="02020800000000000000" pitchFamily="18" charset="-128"/>
                <a:ea typeface="HGS明朝B" panose="02020800000000000000" pitchFamily="18" charset="-128"/>
              </a:rPr>
              <a:t>問題</a:t>
            </a:r>
            <a:r>
              <a:rPr lang="en-US" altLang="ja-JP" sz="1200" dirty="0">
                <a:solidFill>
                  <a:srgbClr val="000000"/>
                </a:solidFill>
                <a:latin typeface="HGS明朝B" panose="02020800000000000000" pitchFamily="18" charset="-128"/>
                <a:ea typeface="HGS明朝B" panose="02020800000000000000" pitchFamily="18" charset="-128"/>
              </a:rPr>
              <a:t>15</a:t>
            </a:r>
            <a:r>
              <a:rPr lang="ja-JP" altLang="en-US" sz="1200" dirty="0">
                <a:solidFill>
                  <a:srgbClr val="000000"/>
                </a:solidFill>
                <a:latin typeface="HGS明朝B" panose="02020800000000000000" pitchFamily="18" charset="-128"/>
                <a:ea typeface="HGS明朝B" panose="02020800000000000000" pitchFamily="18" charset="-128"/>
              </a:rPr>
              <a:t>①　解答用紙</a:t>
            </a:r>
            <a:endParaRPr kumimoji="1" lang="ja-JP" altLang="en-US" dirty="0"/>
          </a:p>
        </p:txBody>
      </p:sp>
      <p:sp>
        <p:nvSpPr>
          <p:cNvPr id="6" name="フッター プレースホルダー 2">
            <a:extLst>
              <a:ext uri="{FF2B5EF4-FFF2-40B4-BE49-F238E27FC236}">
                <a16:creationId xmlns:a16="http://schemas.microsoft.com/office/drawing/2014/main" id="{25628D65-8496-45D4-9542-C3D4C0D88211}"/>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a:extLst>
              <a:ext uri="{FF2B5EF4-FFF2-40B4-BE49-F238E27FC236}">
                <a16:creationId xmlns:a16="http://schemas.microsoft.com/office/drawing/2014/main" id="{FF49BE68-DC0D-4AB2-917E-BEDEB8C5BE82}"/>
              </a:ext>
            </a:extLst>
          </p:cNvPr>
          <p:cNvSpPr>
            <a:spLocks noGrp="1"/>
          </p:cNvSpPr>
          <p:nvPr>
            <p:ph type="sldNum" sz="quarter" idx="12"/>
          </p:nvPr>
        </p:nvSpPr>
        <p:spPr/>
        <p:txBody>
          <a:bodyPr/>
          <a:lstStyle/>
          <a:p>
            <a:pPr>
              <a:defRPr/>
            </a:pPr>
            <a:fld id="{D75A7DFD-EADF-4CA5-A26A-A6C96443689A}" type="slidenum">
              <a:rPr lang="en-US" altLang="ja-JP" smtClean="0"/>
              <a:pPr>
                <a:defRPr/>
              </a:pPr>
              <a:t>12</a:t>
            </a:fld>
            <a:endParaRPr lang="en-US" altLang="ja-JP"/>
          </a:p>
        </p:txBody>
      </p:sp>
      <p:sp>
        <p:nvSpPr>
          <p:cNvPr id="4" name="スライド番号プレースホルダー 1">
            <a:extLst>
              <a:ext uri="{FF2B5EF4-FFF2-40B4-BE49-F238E27FC236}">
                <a16:creationId xmlns:a16="http://schemas.microsoft.com/office/drawing/2014/main" id="{FF7B4CD8-5FD0-4A79-BB56-F72CC4472D90}"/>
              </a:ext>
            </a:extLst>
          </p:cNvPr>
          <p:cNvSpPr txBox="1">
            <a:spLocks/>
          </p:cNvSpPr>
          <p:nvPr/>
        </p:nvSpPr>
        <p:spPr>
          <a:xfrm>
            <a:off x="7981950" y="6356352"/>
            <a:ext cx="2057400" cy="365125"/>
          </a:xfrm>
          <a:prstGeom prst="rect">
            <a:avLst/>
          </a:prstGeom>
        </p:spPr>
        <p:txBody>
          <a:bodyPr vert="horz" lIns="91440" tIns="45720" rIns="91440" bIns="45720" rtlCol="0" anchor="ctr"/>
          <a:lstStyle>
            <a:defPPr>
              <a:defRPr lang="ja-JP"/>
            </a:defPPr>
            <a:lvl1pPr algn="r" rtl="0" eaLnBrk="0" fontAlgn="base" hangingPunct="0">
              <a:spcBef>
                <a:spcPct val="0"/>
              </a:spcBef>
              <a:spcAft>
                <a:spcPct val="0"/>
              </a:spcAft>
              <a:defRPr kumimoji="1" sz="900" kern="1200">
                <a:solidFill>
                  <a:schemeClr val="tx1">
                    <a:tint val="75000"/>
                  </a:schemeClr>
                </a:solidFill>
                <a:latin typeface="Verdan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9pPr>
          </a:lstStyle>
          <a:p>
            <a:pPr>
              <a:defRPr/>
            </a:pPr>
            <a:fld id="{1C30C812-0F45-4744-8703-5C00F42A8AB0}" type="slidenum">
              <a:rPr lang="en-US" altLang="ja-JP">
                <a:solidFill>
                  <a:schemeClr val="tx1"/>
                </a:solidFill>
              </a:rPr>
              <a:pPr>
                <a:defRPr/>
              </a:pPr>
              <a:t>12</a:t>
            </a:fld>
            <a:endParaRPr lang="en-US" altLang="ja-JP">
              <a:solidFill>
                <a:schemeClr val="tx1"/>
              </a:solidFill>
            </a:endParaRPr>
          </a:p>
        </p:txBody>
      </p:sp>
      <p:graphicFrame>
        <p:nvGraphicFramePr>
          <p:cNvPr id="5" name="表 4">
            <a:extLst>
              <a:ext uri="{FF2B5EF4-FFF2-40B4-BE49-F238E27FC236}">
                <a16:creationId xmlns:a16="http://schemas.microsoft.com/office/drawing/2014/main" id="{FD904B0A-2544-40DE-B7F8-2EFCDCC001FF}"/>
              </a:ext>
            </a:extLst>
          </p:cNvPr>
          <p:cNvGraphicFramePr>
            <a:graphicFrameLocks noGrp="1"/>
          </p:cNvGraphicFramePr>
          <p:nvPr/>
        </p:nvGraphicFramePr>
        <p:xfrm>
          <a:off x="318270" y="464955"/>
          <a:ext cx="9721080" cy="5928090"/>
        </p:xfrm>
        <a:graphic>
          <a:graphicData uri="http://schemas.openxmlformats.org/drawingml/2006/table">
            <a:tbl>
              <a:tblPr/>
              <a:tblGrid>
                <a:gridCol w="972108">
                  <a:extLst>
                    <a:ext uri="{9D8B030D-6E8A-4147-A177-3AD203B41FA5}">
                      <a16:colId xmlns:a16="http://schemas.microsoft.com/office/drawing/2014/main" val="2672621002"/>
                    </a:ext>
                  </a:extLst>
                </a:gridCol>
                <a:gridCol w="972108">
                  <a:extLst>
                    <a:ext uri="{9D8B030D-6E8A-4147-A177-3AD203B41FA5}">
                      <a16:colId xmlns:a16="http://schemas.microsoft.com/office/drawing/2014/main" val="3792981128"/>
                    </a:ext>
                  </a:extLst>
                </a:gridCol>
                <a:gridCol w="972108">
                  <a:extLst>
                    <a:ext uri="{9D8B030D-6E8A-4147-A177-3AD203B41FA5}">
                      <a16:colId xmlns:a16="http://schemas.microsoft.com/office/drawing/2014/main" val="3106677282"/>
                    </a:ext>
                  </a:extLst>
                </a:gridCol>
                <a:gridCol w="972108">
                  <a:extLst>
                    <a:ext uri="{9D8B030D-6E8A-4147-A177-3AD203B41FA5}">
                      <a16:colId xmlns:a16="http://schemas.microsoft.com/office/drawing/2014/main" val="3233725861"/>
                    </a:ext>
                  </a:extLst>
                </a:gridCol>
                <a:gridCol w="972108">
                  <a:extLst>
                    <a:ext uri="{9D8B030D-6E8A-4147-A177-3AD203B41FA5}">
                      <a16:colId xmlns:a16="http://schemas.microsoft.com/office/drawing/2014/main" val="3397228433"/>
                    </a:ext>
                  </a:extLst>
                </a:gridCol>
                <a:gridCol w="972108">
                  <a:extLst>
                    <a:ext uri="{9D8B030D-6E8A-4147-A177-3AD203B41FA5}">
                      <a16:colId xmlns:a16="http://schemas.microsoft.com/office/drawing/2014/main" val="3559547019"/>
                    </a:ext>
                  </a:extLst>
                </a:gridCol>
                <a:gridCol w="972108">
                  <a:extLst>
                    <a:ext uri="{9D8B030D-6E8A-4147-A177-3AD203B41FA5}">
                      <a16:colId xmlns:a16="http://schemas.microsoft.com/office/drawing/2014/main" val="464940317"/>
                    </a:ext>
                  </a:extLst>
                </a:gridCol>
                <a:gridCol w="972108">
                  <a:extLst>
                    <a:ext uri="{9D8B030D-6E8A-4147-A177-3AD203B41FA5}">
                      <a16:colId xmlns:a16="http://schemas.microsoft.com/office/drawing/2014/main" val="4012584381"/>
                    </a:ext>
                  </a:extLst>
                </a:gridCol>
                <a:gridCol w="972108">
                  <a:extLst>
                    <a:ext uri="{9D8B030D-6E8A-4147-A177-3AD203B41FA5}">
                      <a16:colId xmlns:a16="http://schemas.microsoft.com/office/drawing/2014/main" val="1040067450"/>
                    </a:ext>
                  </a:extLst>
                </a:gridCol>
                <a:gridCol w="972108">
                  <a:extLst>
                    <a:ext uri="{9D8B030D-6E8A-4147-A177-3AD203B41FA5}">
                      <a16:colId xmlns:a16="http://schemas.microsoft.com/office/drawing/2014/main" val="523694754"/>
                    </a:ext>
                  </a:extLst>
                </a:gridCol>
              </a:tblGrid>
              <a:tr h="103603">
                <a:tc>
                  <a:txBody>
                    <a:bodyPr/>
                    <a:lstStyle/>
                    <a:p>
                      <a:pPr algn="dist" fontAlgn="auto"/>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47817" marR="47817" marT="3985" marB="0" anchor="ctr">
                    <a:lnL>
                      <a:noFill/>
                    </a:lnL>
                    <a:lnR>
                      <a:noFill/>
                    </a:lnR>
                    <a:lnT>
                      <a:noFill/>
                    </a:lnT>
                    <a:lnB>
                      <a:noFill/>
                    </a:lnB>
                  </a:tcPr>
                </a:tc>
                <a:tc>
                  <a:txBody>
                    <a:bodyPr/>
                    <a:lstStyle/>
                    <a:p>
                      <a:pPr algn="dist" fontAlgn="auto"/>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47817" marR="47817" marT="3985"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extLst>
                  <a:ext uri="{0D108BD9-81ED-4DB2-BD59-A6C34878D82A}">
                    <a16:rowId xmlns:a16="http://schemas.microsoft.com/office/drawing/2014/main" val="1385127611"/>
                  </a:ext>
                </a:extLst>
              </a:tr>
              <a:tr h="103603">
                <a:tc>
                  <a:txBody>
                    <a:bodyPr/>
                    <a:lstStyle/>
                    <a:p>
                      <a:pPr algn="dist" fontAlgn="auto"/>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47817" marR="47817" marT="3985" marB="0" anchor="ctr">
                    <a:lnL>
                      <a:noFill/>
                    </a:lnL>
                    <a:lnR>
                      <a:noFill/>
                    </a:lnR>
                    <a:lnT>
                      <a:noFill/>
                    </a:lnT>
                    <a:lnB>
                      <a:noFill/>
                    </a:lnB>
                  </a:tcPr>
                </a:tc>
                <a:tc>
                  <a:txBody>
                    <a:bodyPr/>
                    <a:lstStyle/>
                    <a:p>
                      <a:pPr algn="dist" fontAlgn="auto"/>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47817" marR="47817" marT="3985"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tc gridSpan="4">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精算表</a:t>
                      </a:r>
                    </a:p>
                  </a:txBody>
                  <a:tcPr marL="95634" marR="95634" marT="398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a:noFill/>
                    </a:lnB>
                  </a:tcPr>
                </a:tc>
                <a:extLst>
                  <a:ext uri="{0D108BD9-81ED-4DB2-BD59-A6C34878D82A}">
                    <a16:rowId xmlns:a16="http://schemas.microsoft.com/office/drawing/2014/main" val="2166113839"/>
                  </a:ext>
                </a:extLst>
              </a:tr>
              <a:tr h="103603">
                <a:tc>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7817" marR="47817" marT="3985"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7817" marR="47817" marT="3985"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a:noFill/>
                    </a:lnL>
                    <a:lnR>
                      <a:noFill/>
                    </a:lnR>
                    <a:lnT>
                      <a:noFill/>
                    </a:lnT>
                    <a:lnB w="25400" cap="flat" cmpd="dbl" algn="ctr">
                      <a:solidFill>
                        <a:srgbClr val="FF0000"/>
                      </a:solidFill>
                      <a:prstDash val="solid"/>
                      <a:round/>
                      <a:headEnd type="none" w="med" len="med"/>
                      <a:tailEnd type="none" w="med" len="med"/>
                    </a:lnB>
                  </a:tcPr>
                </a:tc>
                <a:tc gridSpan="4">
                  <a:txBody>
                    <a:bodyPr/>
                    <a:lstStyle/>
                    <a:p>
                      <a:pPr algn="ct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Ⅹ3</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日</a:t>
                      </a:r>
                    </a:p>
                  </a:txBody>
                  <a:tcPr marL="3985" marR="3985" marT="3985"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3985" marR="47817" marT="3985"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710259908"/>
                  </a:ext>
                </a:extLst>
              </a:tr>
              <a:tr h="103603">
                <a:tc rowSpan="2"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勘　定　科　目</a:t>
                      </a:r>
                    </a:p>
                  </a:txBody>
                  <a:tcPr marL="47817" marR="47817" marT="3985"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gridSpan="2">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残高試算表</a:t>
                      </a:r>
                    </a:p>
                  </a:txBody>
                  <a:tcPr marL="47817" marR="47817" marT="3985"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修正記入</a:t>
                      </a:r>
                    </a:p>
                  </a:txBody>
                  <a:tcPr marL="47817" marR="47817" marT="3985"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損益計算書</a:t>
                      </a:r>
                    </a:p>
                  </a:txBody>
                  <a:tcPr marL="47817" marR="47817" marT="3985"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貸借対照表</a:t>
                      </a:r>
                    </a:p>
                  </a:txBody>
                  <a:tcPr marL="47817" marR="47817" marT="3985"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944368433"/>
                  </a:ext>
                </a:extLst>
              </a:tr>
              <a:tr h="103603">
                <a:tc gridSpan="2" vMerge="1">
                  <a:txBody>
                    <a:bodyPr/>
                    <a:lstStyle/>
                    <a:p>
                      <a:endParaRPr kumimoji="1" lang="ja-JP" altLang="en-US"/>
                    </a:p>
                  </a:txBody>
                  <a:tcPr/>
                </a:tc>
                <a:tc hMerge="1" v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借方</a:t>
                      </a:r>
                    </a:p>
                  </a:txBody>
                  <a:tcPr marL="47817"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貸方</a:t>
                      </a:r>
                    </a:p>
                  </a:txBody>
                  <a:tcPr marL="47817"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借方</a:t>
                      </a:r>
                    </a:p>
                  </a:txBody>
                  <a:tcPr marL="47817"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貸方</a:t>
                      </a:r>
                    </a:p>
                  </a:txBody>
                  <a:tcPr marL="47817"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借方</a:t>
                      </a:r>
                    </a:p>
                  </a:txBody>
                  <a:tcPr marL="47817"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貸方</a:t>
                      </a:r>
                    </a:p>
                  </a:txBody>
                  <a:tcPr marL="47817"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借方</a:t>
                      </a:r>
                    </a:p>
                  </a:txBody>
                  <a:tcPr marL="47817"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貸方</a:t>
                      </a:r>
                    </a:p>
                  </a:txBody>
                  <a:tcPr marL="47817" marR="47817" marT="398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873497147"/>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98,100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75292167"/>
                  </a:ext>
                </a:extLst>
              </a:tr>
              <a:tr h="103603">
                <a:tc gridSpan="2">
                  <a:txBody>
                    <a:bodyPr/>
                    <a:lstStyle/>
                    <a:p>
                      <a:pPr algn="dist" fontAlgn="auto"/>
                      <a:r>
                        <a:rPr lang="zh-CN" altLang="en-US" sz="900" b="0" i="0" u="none" strike="noStrike" dirty="0">
                          <a:solidFill>
                            <a:srgbClr val="000000"/>
                          </a:solidFill>
                          <a:effectLst/>
                          <a:latin typeface="HGS明朝B" panose="02020800000000000000" pitchFamily="18" charset="-128"/>
                          <a:ea typeface="HGS明朝B" panose="02020800000000000000" pitchFamily="18" charset="-128"/>
                        </a:rPr>
                        <a:t>仮払法人税等</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23,000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73293235"/>
                  </a:ext>
                </a:extLst>
              </a:tr>
              <a:tr h="103603">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電子記録債権</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130,000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43784075"/>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160,000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91699040"/>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仮払消費税</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104,000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56138773"/>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96,000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05448795"/>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建物</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980,000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01472269"/>
                  </a:ext>
                </a:extLst>
              </a:tr>
              <a:tr h="103603">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建物減価償却累計額</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180,000</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6638064"/>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備品</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246,000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50199379"/>
                  </a:ext>
                </a:extLst>
              </a:tr>
              <a:tr h="103603">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備品減価償却累計額</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46,000</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5007871"/>
                  </a:ext>
                </a:extLst>
              </a:tr>
              <a:tr h="103603">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電子記録債務</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165,000</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63640051"/>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134,700</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84501072"/>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仮受消費税</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144,000</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302392"/>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3,100</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64024994"/>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800,000</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39791960"/>
                  </a:ext>
                </a:extLst>
              </a:tr>
              <a:tr h="103603">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159,300</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77835421"/>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1,800,000</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29673230"/>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1,200,000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75006247"/>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169,000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2684871"/>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170,000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31895056"/>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47817" marR="47817" marT="398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32,000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00922390"/>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47817" marR="47817" marT="3985" marB="0" anchor="ctr">
                    <a:lnL>
                      <a:noFill/>
                    </a:lnL>
                    <a:lnR w="25400" cap="flat" cmpd="dbl" algn="ctr">
                      <a:solidFill>
                        <a:srgbClr val="FF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24,000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31728931"/>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3,432,100</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3,432,100</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46549642"/>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売上原価</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7736055"/>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47817"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13475503"/>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未払消費税</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45420140"/>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貯蔵品</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54758550"/>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雑損失</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38114107"/>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未払給料</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8411054"/>
                  </a:ext>
                </a:extLst>
              </a:tr>
              <a:tr h="103603">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貸倒引当金繰入</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80085898"/>
                  </a:ext>
                </a:extLst>
              </a:tr>
              <a:tr h="103603">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建物減価償却費</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80863051"/>
                  </a:ext>
                </a:extLst>
              </a:tr>
              <a:tr h="103603">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備品減価償却費</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53024782"/>
                  </a:ext>
                </a:extLst>
              </a:tr>
              <a:tr h="103603">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前払家賃</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91866297"/>
                  </a:ext>
                </a:extLst>
              </a:tr>
              <a:tr h="103603">
                <a:tc gridSpan="2">
                  <a:txBody>
                    <a:bodyPr/>
                    <a:lstStyle/>
                    <a:p>
                      <a:pPr algn="dist" fontAlgn="auto"/>
                      <a:r>
                        <a:rPr lang="zh-CN" altLang="en-US" sz="900" b="0" i="0" u="none" strike="noStrike" dirty="0">
                          <a:solidFill>
                            <a:srgbClr val="000000"/>
                          </a:solidFill>
                          <a:effectLst/>
                          <a:latin typeface="HGS明朝B" panose="02020800000000000000" pitchFamily="18" charset="-128"/>
                          <a:ea typeface="HGS明朝B" panose="02020800000000000000" pitchFamily="18" charset="-128"/>
                        </a:rPr>
                        <a:t>未払法人税等</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3200393"/>
                  </a:ext>
                </a:extLst>
              </a:tr>
              <a:tr h="103603">
                <a:tc gridSpan="2">
                  <a:txBody>
                    <a:bodyPr/>
                    <a:lstStyle/>
                    <a:p>
                      <a:pPr algn="dist" fontAlgn="auto"/>
                      <a:r>
                        <a:rPr lang="ja-JP" altLang="en-US" sz="900" b="0" i="0" u="none" strike="noStrike" dirty="0">
                          <a:solidFill>
                            <a:schemeClr val="tx1"/>
                          </a:solidFill>
                          <a:effectLst/>
                          <a:latin typeface="HGS明朝B" panose="02020800000000000000" pitchFamily="18" charset="-128"/>
                          <a:ea typeface="HGS明朝B" panose="02020800000000000000" pitchFamily="18" charset="-128"/>
                        </a:rPr>
                        <a:t>法人税等</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56893612"/>
                  </a:ext>
                </a:extLst>
              </a:tr>
              <a:tr h="103603">
                <a:tc gridSpan="2">
                  <a:txBody>
                    <a:bodyPr/>
                    <a:lstStyle/>
                    <a:p>
                      <a:pPr algn="dist" fontAlgn="auto"/>
                      <a:r>
                        <a:rPr lang="ja-JP" altLang="en-US" sz="900" b="0" i="0" u="none" strike="noStrike" dirty="0">
                          <a:solidFill>
                            <a:schemeClr val="tx1"/>
                          </a:solidFill>
                          <a:effectLst/>
                          <a:latin typeface="HGS明朝B" panose="02020800000000000000" pitchFamily="18" charset="-128"/>
                          <a:ea typeface="HGS明朝B" panose="02020800000000000000" pitchFamily="18" charset="-128"/>
                        </a:rPr>
                        <a:t>当期純利益</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FF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103104344"/>
                  </a:ext>
                </a:extLst>
              </a:tr>
              <a:tr h="103603">
                <a:tc gridSpan="2">
                  <a:txBody>
                    <a:bodyPr/>
                    <a:lstStyle/>
                    <a:p>
                      <a:pPr algn="dist" fontAlgn="auto"/>
                      <a:r>
                        <a:rPr lang="ja-JP" altLang="en-US" sz="900" b="0" i="0" u="none" strike="noStrike" dirty="0">
                          <a:solidFill>
                            <a:schemeClr val="tx1"/>
                          </a:solidFill>
                          <a:effectLst/>
                          <a:latin typeface="HGS明朝B" panose="02020800000000000000" pitchFamily="18" charset="-128"/>
                          <a:ea typeface="HGS明朝B" panose="02020800000000000000" pitchFamily="18" charset="-128"/>
                        </a:rPr>
                        <a:t>　</a:t>
                      </a:r>
                    </a:p>
                  </a:txBody>
                  <a:tcPr marL="47817" marR="47817" marT="3985"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3985" marR="3985" marT="398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972377203"/>
                  </a:ext>
                </a:extLst>
              </a:tr>
            </a:tbl>
          </a:graphicData>
        </a:graphic>
      </p:graphicFrame>
      <p:cxnSp>
        <p:nvCxnSpPr>
          <p:cNvPr id="8" name="直線コネクタ 7">
            <a:extLst>
              <a:ext uri="{FF2B5EF4-FFF2-40B4-BE49-F238E27FC236}">
                <a16:creationId xmlns:a16="http://schemas.microsoft.com/office/drawing/2014/main" id="{0DB59D42-91C8-43D1-84F4-92F557ECCB1B}"/>
              </a:ext>
            </a:extLst>
          </p:cNvPr>
          <p:cNvCxnSpPr>
            <a:cxnSpLocks/>
            <a:stCxn id="5" idx="1"/>
            <a:endCxn id="5" idx="3"/>
          </p:cNvCxnSpPr>
          <p:nvPr/>
        </p:nvCxnSpPr>
        <p:spPr>
          <a:xfrm>
            <a:off x="318270" y="3429000"/>
            <a:ext cx="972108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3D883F15-65E1-415F-9A6D-C452F666239A}"/>
              </a:ext>
            </a:extLst>
          </p:cNvPr>
          <p:cNvSpPr/>
          <p:nvPr/>
        </p:nvSpPr>
        <p:spPr>
          <a:xfrm>
            <a:off x="318269" y="3542496"/>
            <a:ext cx="2952327" cy="16446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noFill/>
              </a:rPr>
              <a:t>ｃｃｖ</a:t>
            </a:r>
          </a:p>
        </p:txBody>
      </p:sp>
      <p:sp>
        <p:nvSpPr>
          <p:cNvPr id="13" name="正方形/長方形 12">
            <a:extLst>
              <a:ext uri="{FF2B5EF4-FFF2-40B4-BE49-F238E27FC236}">
                <a16:creationId xmlns:a16="http://schemas.microsoft.com/office/drawing/2014/main" id="{BB007706-D4B3-4A08-8645-E797D95537FC}"/>
              </a:ext>
            </a:extLst>
          </p:cNvPr>
          <p:cNvSpPr/>
          <p:nvPr/>
        </p:nvSpPr>
        <p:spPr>
          <a:xfrm>
            <a:off x="304874" y="1848666"/>
            <a:ext cx="2965723" cy="21122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14" name="正方形/長方形 13">
            <a:extLst>
              <a:ext uri="{FF2B5EF4-FFF2-40B4-BE49-F238E27FC236}">
                <a16:creationId xmlns:a16="http://schemas.microsoft.com/office/drawing/2014/main" id="{5A6EE595-0146-4862-BFC0-53D225512823}"/>
              </a:ext>
            </a:extLst>
          </p:cNvPr>
          <p:cNvSpPr/>
          <p:nvPr/>
        </p:nvSpPr>
        <p:spPr>
          <a:xfrm>
            <a:off x="304875" y="4418206"/>
            <a:ext cx="2016224" cy="27428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19" name="正方形/長方形 18">
            <a:extLst>
              <a:ext uri="{FF2B5EF4-FFF2-40B4-BE49-F238E27FC236}">
                <a16:creationId xmlns:a16="http://schemas.microsoft.com/office/drawing/2014/main" id="{413FA9D9-CAA3-4337-870F-C0096BE4B988}"/>
              </a:ext>
            </a:extLst>
          </p:cNvPr>
          <p:cNvSpPr/>
          <p:nvPr/>
        </p:nvSpPr>
        <p:spPr>
          <a:xfrm>
            <a:off x="304875" y="4692491"/>
            <a:ext cx="2016224" cy="33144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20" name="正方形/長方形 19">
            <a:extLst>
              <a:ext uri="{FF2B5EF4-FFF2-40B4-BE49-F238E27FC236}">
                <a16:creationId xmlns:a16="http://schemas.microsoft.com/office/drawing/2014/main" id="{AF3735B7-E0F4-4EB2-82E4-5EA31F354714}"/>
              </a:ext>
            </a:extLst>
          </p:cNvPr>
          <p:cNvSpPr/>
          <p:nvPr/>
        </p:nvSpPr>
        <p:spPr>
          <a:xfrm>
            <a:off x="318270" y="5128191"/>
            <a:ext cx="2016224" cy="17370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21" name="正方形/長方形 20">
            <a:extLst>
              <a:ext uri="{FF2B5EF4-FFF2-40B4-BE49-F238E27FC236}">
                <a16:creationId xmlns:a16="http://schemas.microsoft.com/office/drawing/2014/main" id="{CD869306-B82F-4580-B3CC-5F60989EDD89}"/>
              </a:ext>
            </a:extLst>
          </p:cNvPr>
          <p:cNvSpPr/>
          <p:nvPr/>
        </p:nvSpPr>
        <p:spPr>
          <a:xfrm>
            <a:off x="318270" y="4970451"/>
            <a:ext cx="2016224" cy="21122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noFill/>
              </a:rPr>
              <a:t>ｃｃｖ</a:t>
            </a:r>
          </a:p>
        </p:txBody>
      </p:sp>
      <p:sp>
        <p:nvSpPr>
          <p:cNvPr id="22" name="正方形/長方形 21">
            <a:extLst>
              <a:ext uri="{FF2B5EF4-FFF2-40B4-BE49-F238E27FC236}">
                <a16:creationId xmlns:a16="http://schemas.microsoft.com/office/drawing/2014/main" id="{E0FCCC3A-5F31-4744-B971-BB5650FA8707}"/>
              </a:ext>
            </a:extLst>
          </p:cNvPr>
          <p:cNvSpPr/>
          <p:nvPr/>
        </p:nvSpPr>
        <p:spPr>
          <a:xfrm>
            <a:off x="318270" y="6013145"/>
            <a:ext cx="2016224" cy="14019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noFill/>
              </a:rPr>
              <a:t>ｃｃｖ</a:t>
            </a:r>
          </a:p>
        </p:txBody>
      </p:sp>
      <p:sp>
        <p:nvSpPr>
          <p:cNvPr id="23" name="正方形/長方形 22">
            <a:extLst>
              <a:ext uri="{FF2B5EF4-FFF2-40B4-BE49-F238E27FC236}">
                <a16:creationId xmlns:a16="http://schemas.microsoft.com/office/drawing/2014/main" id="{ECA3BFDD-CD95-4EA9-A311-243C8CF2B7EC}"/>
              </a:ext>
            </a:extLst>
          </p:cNvPr>
          <p:cNvSpPr/>
          <p:nvPr/>
        </p:nvSpPr>
        <p:spPr>
          <a:xfrm>
            <a:off x="4170698" y="4389621"/>
            <a:ext cx="972108" cy="15619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24" name="正方形/長方形 23">
            <a:extLst>
              <a:ext uri="{FF2B5EF4-FFF2-40B4-BE49-F238E27FC236}">
                <a16:creationId xmlns:a16="http://schemas.microsoft.com/office/drawing/2014/main" id="{5F27849E-3EA0-4D4E-9E8A-6353F1C90060}"/>
              </a:ext>
            </a:extLst>
          </p:cNvPr>
          <p:cNvSpPr/>
          <p:nvPr/>
        </p:nvSpPr>
        <p:spPr>
          <a:xfrm>
            <a:off x="5178811" y="1880708"/>
            <a:ext cx="972108" cy="17918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25" name="正方形/長方形 24">
            <a:extLst>
              <a:ext uri="{FF2B5EF4-FFF2-40B4-BE49-F238E27FC236}">
                <a16:creationId xmlns:a16="http://schemas.microsoft.com/office/drawing/2014/main" id="{612D47E2-ECC1-4AB1-8A4C-C5F63144AE56}"/>
              </a:ext>
            </a:extLst>
          </p:cNvPr>
          <p:cNvSpPr/>
          <p:nvPr/>
        </p:nvSpPr>
        <p:spPr>
          <a:xfrm>
            <a:off x="5196811" y="3542496"/>
            <a:ext cx="972108" cy="20733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26" name="正方形/長方形 25">
            <a:extLst>
              <a:ext uri="{FF2B5EF4-FFF2-40B4-BE49-F238E27FC236}">
                <a16:creationId xmlns:a16="http://schemas.microsoft.com/office/drawing/2014/main" id="{6D1E0D9B-DF6A-4B69-ABDA-1609F06CF7F6}"/>
              </a:ext>
            </a:extLst>
          </p:cNvPr>
          <p:cNvSpPr/>
          <p:nvPr/>
        </p:nvSpPr>
        <p:spPr>
          <a:xfrm>
            <a:off x="4170698" y="4571265"/>
            <a:ext cx="972108" cy="13454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27" name="正方形/長方形 26">
            <a:extLst>
              <a:ext uri="{FF2B5EF4-FFF2-40B4-BE49-F238E27FC236}">
                <a16:creationId xmlns:a16="http://schemas.microsoft.com/office/drawing/2014/main" id="{801FFD88-59C5-4D6A-B7F0-A4D9AACDD00F}"/>
              </a:ext>
            </a:extLst>
          </p:cNvPr>
          <p:cNvSpPr/>
          <p:nvPr/>
        </p:nvSpPr>
        <p:spPr>
          <a:xfrm>
            <a:off x="4200005" y="1880709"/>
            <a:ext cx="972108" cy="17918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28" name="正方形/長方形 27">
            <a:extLst>
              <a:ext uri="{FF2B5EF4-FFF2-40B4-BE49-F238E27FC236}">
                <a16:creationId xmlns:a16="http://schemas.microsoft.com/office/drawing/2014/main" id="{95F599A7-065D-44D8-9139-160019BD51F9}"/>
              </a:ext>
            </a:extLst>
          </p:cNvPr>
          <p:cNvSpPr/>
          <p:nvPr/>
        </p:nvSpPr>
        <p:spPr>
          <a:xfrm>
            <a:off x="5156201" y="4392079"/>
            <a:ext cx="972108" cy="17918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30" name="正方形/長方形 29">
            <a:extLst>
              <a:ext uri="{FF2B5EF4-FFF2-40B4-BE49-F238E27FC236}">
                <a16:creationId xmlns:a16="http://schemas.microsoft.com/office/drawing/2014/main" id="{D145C8E0-8AB5-46E8-8B67-1E8241E2C4D0}"/>
              </a:ext>
            </a:extLst>
          </p:cNvPr>
          <p:cNvSpPr/>
          <p:nvPr/>
        </p:nvSpPr>
        <p:spPr>
          <a:xfrm>
            <a:off x="6169926" y="4392079"/>
            <a:ext cx="972108" cy="17918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31" name="正方形/長方形 30">
            <a:extLst>
              <a:ext uri="{FF2B5EF4-FFF2-40B4-BE49-F238E27FC236}">
                <a16:creationId xmlns:a16="http://schemas.microsoft.com/office/drawing/2014/main" id="{52325EBC-D163-4CDE-A1C9-AF29A69B6AC8}"/>
              </a:ext>
            </a:extLst>
          </p:cNvPr>
          <p:cNvSpPr/>
          <p:nvPr/>
        </p:nvSpPr>
        <p:spPr>
          <a:xfrm>
            <a:off x="8081740" y="1880709"/>
            <a:ext cx="972108" cy="17918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36" name="正方形/長方形 35">
            <a:extLst>
              <a:ext uri="{FF2B5EF4-FFF2-40B4-BE49-F238E27FC236}">
                <a16:creationId xmlns:a16="http://schemas.microsoft.com/office/drawing/2014/main" id="{72375DB7-DEA4-4A35-AB17-099780146963}"/>
              </a:ext>
            </a:extLst>
          </p:cNvPr>
          <p:cNvSpPr/>
          <p:nvPr/>
        </p:nvSpPr>
        <p:spPr>
          <a:xfrm>
            <a:off x="304874" y="5681692"/>
            <a:ext cx="2016224" cy="33144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37" name="正方形/長方形 36">
            <a:extLst>
              <a:ext uri="{FF2B5EF4-FFF2-40B4-BE49-F238E27FC236}">
                <a16:creationId xmlns:a16="http://schemas.microsoft.com/office/drawing/2014/main" id="{038AEDA2-B337-4BEE-83B1-33AF8A365F80}"/>
              </a:ext>
            </a:extLst>
          </p:cNvPr>
          <p:cNvSpPr/>
          <p:nvPr/>
        </p:nvSpPr>
        <p:spPr>
          <a:xfrm>
            <a:off x="318270" y="5290876"/>
            <a:ext cx="2016224" cy="39081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noFill/>
              </a:rPr>
              <a:t>ｃｃｖ</a:t>
            </a:r>
          </a:p>
        </p:txBody>
      </p:sp>
      <p:sp>
        <p:nvSpPr>
          <p:cNvPr id="38" name="正方形/長方形 37">
            <a:extLst>
              <a:ext uri="{FF2B5EF4-FFF2-40B4-BE49-F238E27FC236}">
                <a16:creationId xmlns:a16="http://schemas.microsoft.com/office/drawing/2014/main" id="{A158FE4A-F2A7-4DEF-B6B3-8FF4CAB67DE2}"/>
              </a:ext>
            </a:extLst>
          </p:cNvPr>
          <p:cNvSpPr/>
          <p:nvPr/>
        </p:nvSpPr>
        <p:spPr>
          <a:xfrm>
            <a:off x="8099203" y="4692487"/>
            <a:ext cx="2016224" cy="29023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39" name="正方形/長方形 38">
            <a:extLst>
              <a:ext uri="{FF2B5EF4-FFF2-40B4-BE49-F238E27FC236}">
                <a16:creationId xmlns:a16="http://schemas.microsoft.com/office/drawing/2014/main" id="{5C73CC20-34B2-4516-A141-4BB5039A4082}"/>
              </a:ext>
            </a:extLst>
          </p:cNvPr>
          <p:cNvSpPr/>
          <p:nvPr/>
        </p:nvSpPr>
        <p:spPr>
          <a:xfrm>
            <a:off x="8112598" y="4961121"/>
            <a:ext cx="2016224" cy="17933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noFill/>
              </a:rPr>
              <a:t>ｃｃｖ</a:t>
            </a:r>
          </a:p>
        </p:txBody>
      </p:sp>
      <p:sp>
        <p:nvSpPr>
          <p:cNvPr id="40" name="正方形/長方形 39">
            <a:extLst>
              <a:ext uri="{FF2B5EF4-FFF2-40B4-BE49-F238E27FC236}">
                <a16:creationId xmlns:a16="http://schemas.microsoft.com/office/drawing/2014/main" id="{BBE9C88A-FE15-4F13-9D04-114CE17FC58D}"/>
              </a:ext>
            </a:extLst>
          </p:cNvPr>
          <p:cNvSpPr/>
          <p:nvPr/>
        </p:nvSpPr>
        <p:spPr>
          <a:xfrm>
            <a:off x="8099202" y="5681689"/>
            <a:ext cx="2016224" cy="30290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noFill/>
              </a:rPr>
              <a:t>ｃｃｖ</a:t>
            </a:r>
          </a:p>
        </p:txBody>
      </p:sp>
      <p:sp>
        <p:nvSpPr>
          <p:cNvPr id="51" name="正方形/長方形 50">
            <a:extLst>
              <a:ext uri="{FF2B5EF4-FFF2-40B4-BE49-F238E27FC236}">
                <a16:creationId xmlns:a16="http://schemas.microsoft.com/office/drawing/2014/main" id="{EFCBFE48-E55C-48E4-AC36-70872D75B668}"/>
              </a:ext>
            </a:extLst>
          </p:cNvPr>
          <p:cNvSpPr/>
          <p:nvPr/>
        </p:nvSpPr>
        <p:spPr>
          <a:xfrm>
            <a:off x="6168919" y="5079647"/>
            <a:ext cx="1943679" cy="21122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noFill/>
              </a:rPr>
              <a:t>ｃｃｖ</a:t>
            </a:r>
          </a:p>
        </p:txBody>
      </p:sp>
      <p:sp>
        <p:nvSpPr>
          <p:cNvPr id="52" name="正方形/長方形 51">
            <a:extLst>
              <a:ext uri="{FF2B5EF4-FFF2-40B4-BE49-F238E27FC236}">
                <a16:creationId xmlns:a16="http://schemas.microsoft.com/office/drawing/2014/main" id="{BB612686-7AED-4AC5-A3F5-7CB45C861CB0}"/>
              </a:ext>
            </a:extLst>
          </p:cNvPr>
          <p:cNvSpPr/>
          <p:nvPr/>
        </p:nvSpPr>
        <p:spPr>
          <a:xfrm>
            <a:off x="6168919" y="6122341"/>
            <a:ext cx="1943679" cy="14019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noFill/>
              </a:rPr>
              <a:t>ｃｃｖ</a:t>
            </a:r>
          </a:p>
        </p:txBody>
      </p:sp>
      <p:sp>
        <p:nvSpPr>
          <p:cNvPr id="53" name="正方形/長方形 52">
            <a:extLst>
              <a:ext uri="{FF2B5EF4-FFF2-40B4-BE49-F238E27FC236}">
                <a16:creationId xmlns:a16="http://schemas.microsoft.com/office/drawing/2014/main" id="{C33DFB89-B3E2-4CBF-87DF-422CF6B36E3A}"/>
              </a:ext>
            </a:extLst>
          </p:cNvPr>
          <p:cNvSpPr/>
          <p:nvPr/>
        </p:nvSpPr>
        <p:spPr>
          <a:xfrm>
            <a:off x="6168919" y="5400072"/>
            <a:ext cx="1943679" cy="42378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noFill/>
              </a:rPr>
              <a:t>ｃｃｖ</a:t>
            </a:r>
          </a:p>
        </p:txBody>
      </p:sp>
    </p:spTree>
    <p:custDataLst>
      <p:tags r:id="rId1"/>
    </p:custDataLst>
    <p:extLst>
      <p:ext uri="{BB962C8B-B14F-4D97-AF65-F5344CB8AC3E}">
        <p14:creationId xmlns:p14="http://schemas.microsoft.com/office/powerpoint/2010/main" val="37989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4"/>
                                        </p:tgtEl>
                                      </p:cBhvr>
                                    </p:animEffect>
                                    <p:set>
                                      <p:cBhvr>
                                        <p:cTn id="67" dur="1" fill="hold">
                                          <p:stCondLst>
                                            <p:cond delay="499"/>
                                          </p:stCondLst>
                                        </p:cTn>
                                        <p:tgtEl>
                                          <p:spTgt spid="14"/>
                                        </p:tgtEl>
                                        <p:attrNameLst>
                                          <p:attrName>style.visibility</p:attrName>
                                        </p:attrNameLst>
                                      </p:cBhvr>
                                      <p:to>
                                        <p:strVal val="hidden"/>
                                      </p:to>
                                    </p:set>
                                  </p:childTnLst>
                                </p:cTn>
                              </p:par>
                              <p:par>
                                <p:cTn id="68" presetID="10" presetClass="exit" presetSubtype="0" fill="hold" grpId="1" nodeType="withEffect">
                                  <p:stCondLst>
                                    <p:cond delay="0"/>
                                  </p:stCondLst>
                                  <p:childTnLst>
                                    <p:animEffect transition="out" filter="fade">
                                      <p:cBhvr>
                                        <p:cTn id="69" dur="500"/>
                                        <p:tgtEl>
                                          <p:spTgt spid="13"/>
                                        </p:tgtEl>
                                      </p:cBhvr>
                                    </p:animEffect>
                                    <p:set>
                                      <p:cBhvr>
                                        <p:cTn id="70" dur="1" fill="hold">
                                          <p:stCondLst>
                                            <p:cond delay="499"/>
                                          </p:stCondLst>
                                        </p:cTn>
                                        <p:tgtEl>
                                          <p:spTgt spid="13"/>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500"/>
                                        <p:tgtEl>
                                          <p:spTgt spid="24"/>
                                        </p:tgtEl>
                                      </p:cBhvr>
                                    </p:animEffect>
                                    <p:set>
                                      <p:cBhvr>
                                        <p:cTn id="73" dur="1" fill="hold">
                                          <p:stCondLst>
                                            <p:cond delay="499"/>
                                          </p:stCondLst>
                                        </p:cTn>
                                        <p:tgtEl>
                                          <p:spTgt spid="24"/>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500"/>
                                        <p:tgtEl>
                                          <p:spTgt spid="23"/>
                                        </p:tgtEl>
                                      </p:cBhvr>
                                    </p:animEffect>
                                    <p:set>
                                      <p:cBhvr>
                                        <p:cTn id="76" dur="1" fill="hold">
                                          <p:stCondLst>
                                            <p:cond delay="499"/>
                                          </p:stCondLst>
                                        </p:cTn>
                                        <p:tgtEl>
                                          <p:spTgt spid="23"/>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11"/>
                                        </p:tgtEl>
                                      </p:cBhvr>
                                    </p:animEffect>
                                    <p:set>
                                      <p:cBhvr>
                                        <p:cTn id="79" dur="1" fill="hold">
                                          <p:stCondLst>
                                            <p:cond delay="499"/>
                                          </p:stCondLst>
                                        </p:cTn>
                                        <p:tgtEl>
                                          <p:spTgt spid="11"/>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500"/>
                                        <p:tgtEl>
                                          <p:spTgt spid="25"/>
                                        </p:tgtEl>
                                      </p:cBhvr>
                                    </p:animEffect>
                                    <p:set>
                                      <p:cBhvr>
                                        <p:cTn id="82" dur="1" fill="hold">
                                          <p:stCondLst>
                                            <p:cond delay="499"/>
                                          </p:stCondLst>
                                        </p:cTn>
                                        <p:tgtEl>
                                          <p:spTgt spid="25"/>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26"/>
                                        </p:tgtEl>
                                      </p:cBhvr>
                                    </p:animEffect>
                                    <p:set>
                                      <p:cBhvr>
                                        <p:cTn id="85" dur="1" fill="hold">
                                          <p:stCondLst>
                                            <p:cond delay="499"/>
                                          </p:stCondLst>
                                        </p:cTn>
                                        <p:tgtEl>
                                          <p:spTgt spid="26"/>
                                        </p:tgtEl>
                                        <p:attrNameLst>
                                          <p:attrName>style.visibility</p:attrName>
                                        </p:attrNameLst>
                                      </p:cBhvr>
                                      <p:to>
                                        <p:strVal val="hidden"/>
                                      </p:to>
                                    </p:set>
                                  </p:childTnLst>
                                </p:cTn>
                              </p:par>
                              <p:par>
                                <p:cTn id="86" presetID="10" presetClass="exit" presetSubtype="0" fill="hold" grpId="1" nodeType="withEffect">
                                  <p:stCondLst>
                                    <p:cond delay="0"/>
                                  </p:stCondLst>
                                  <p:childTnLst>
                                    <p:animEffect transition="out" filter="fade">
                                      <p:cBhvr>
                                        <p:cTn id="87" dur="500"/>
                                        <p:tgtEl>
                                          <p:spTgt spid="27"/>
                                        </p:tgtEl>
                                      </p:cBhvr>
                                    </p:animEffect>
                                    <p:set>
                                      <p:cBhvr>
                                        <p:cTn id="88" dur="1" fill="hold">
                                          <p:stCondLst>
                                            <p:cond delay="499"/>
                                          </p:stCondLst>
                                        </p:cTn>
                                        <p:tgtEl>
                                          <p:spTgt spid="27"/>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500"/>
                                        <p:tgtEl>
                                          <p:spTgt spid="28"/>
                                        </p:tgtEl>
                                      </p:cBhvr>
                                    </p:animEffect>
                                    <p:set>
                                      <p:cBhvr>
                                        <p:cTn id="91" dur="1" fill="hold">
                                          <p:stCondLst>
                                            <p:cond delay="499"/>
                                          </p:stCondLst>
                                        </p:cTn>
                                        <p:tgtEl>
                                          <p:spTgt spid="28"/>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30"/>
                                        </p:tgtEl>
                                      </p:cBhvr>
                                    </p:animEffect>
                                    <p:set>
                                      <p:cBhvr>
                                        <p:cTn id="94" dur="1" fill="hold">
                                          <p:stCondLst>
                                            <p:cond delay="499"/>
                                          </p:stCondLst>
                                        </p:cTn>
                                        <p:tgtEl>
                                          <p:spTgt spid="30"/>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31"/>
                                        </p:tgtEl>
                                      </p:cBhvr>
                                    </p:animEffect>
                                    <p:set>
                                      <p:cBhvr>
                                        <p:cTn id="97" dur="1" fill="hold">
                                          <p:stCondLst>
                                            <p:cond delay="499"/>
                                          </p:stCondLst>
                                        </p:cTn>
                                        <p:tgtEl>
                                          <p:spTgt spid="31"/>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Effect transition="in" filter="fade">
                                      <p:cBhvr>
                                        <p:cTn id="102" dur="500"/>
                                        <p:tgtEl>
                                          <p:spTgt spid="19"/>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fade">
                                      <p:cBhvr>
                                        <p:cTn id="105" dur="500"/>
                                        <p:tgtEl>
                                          <p:spTgt spid="20"/>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fade">
                                      <p:cBhvr>
                                        <p:cTn id="108" dur="500"/>
                                        <p:tgtEl>
                                          <p:spTgt spid="36"/>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fade">
                                      <p:cBhvr>
                                        <p:cTn id="113" dur="500"/>
                                        <p:tgtEl>
                                          <p:spTgt spid="38"/>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39"/>
                                        </p:tgtEl>
                                        <p:attrNameLst>
                                          <p:attrName>style.visibility</p:attrName>
                                        </p:attrNameLst>
                                      </p:cBhvr>
                                      <p:to>
                                        <p:strVal val="visible"/>
                                      </p:to>
                                    </p:set>
                                    <p:animEffect transition="in" filter="fade">
                                      <p:cBhvr>
                                        <p:cTn id="116" dur="500"/>
                                        <p:tgtEl>
                                          <p:spTgt spid="39"/>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40"/>
                                        </p:tgtEl>
                                        <p:attrNameLst>
                                          <p:attrName>style.visibility</p:attrName>
                                        </p:attrNameLst>
                                      </p:cBhvr>
                                      <p:to>
                                        <p:strVal val="visible"/>
                                      </p:to>
                                    </p:set>
                                    <p:animEffect transition="in" filter="fade">
                                      <p:cBhvr>
                                        <p:cTn id="119" dur="500"/>
                                        <p:tgtEl>
                                          <p:spTgt spid="40"/>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xit" presetSubtype="0" fill="hold" grpId="1" nodeType="clickEffect">
                                  <p:stCondLst>
                                    <p:cond delay="0"/>
                                  </p:stCondLst>
                                  <p:childTnLst>
                                    <p:animEffect transition="out" filter="fade">
                                      <p:cBhvr>
                                        <p:cTn id="123" dur="500"/>
                                        <p:tgtEl>
                                          <p:spTgt spid="19"/>
                                        </p:tgtEl>
                                      </p:cBhvr>
                                    </p:animEffect>
                                    <p:set>
                                      <p:cBhvr>
                                        <p:cTn id="124" dur="1" fill="hold">
                                          <p:stCondLst>
                                            <p:cond delay="499"/>
                                          </p:stCondLst>
                                        </p:cTn>
                                        <p:tgtEl>
                                          <p:spTgt spid="19"/>
                                        </p:tgtEl>
                                        <p:attrNameLst>
                                          <p:attrName>style.visibility</p:attrName>
                                        </p:attrNameLst>
                                      </p:cBhvr>
                                      <p:to>
                                        <p:strVal val="hidden"/>
                                      </p:to>
                                    </p:set>
                                  </p:childTnLst>
                                </p:cTn>
                              </p:par>
                              <p:par>
                                <p:cTn id="125" presetID="10" presetClass="exit" presetSubtype="0" fill="hold" grpId="1" nodeType="withEffect">
                                  <p:stCondLst>
                                    <p:cond delay="0"/>
                                  </p:stCondLst>
                                  <p:childTnLst>
                                    <p:animEffect transition="out" filter="fade">
                                      <p:cBhvr>
                                        <p:cTn id="126" dur="500"/>
                                        <p:tgtEl>
                                          <p:spTgt spid="20"/>
                                        </p:tgtEl>
                                      </p:cBhvr>
                                    </p:animEffect>
                                    <p:set>
                                      <p:cBhvr>
                                        <p:cTn id="127" dur="1" fill="hold">
                                          <p:stCondLst>
                                            <p:cond delay="499"/>
                                          </p:stCondLst>
                                        </p:cTn>
                                        <p:tgtEl>
                                          <p:spTgt spid="20"/>
                                        </p:tgtEl>
                                        <p:attrNameLst>
                                          <p:attrName>style.visibility</p:attrName>
                                        </p:attrNameLst>
                                      </p:cBhvr>
                                      <p:to>
                                        <p:strVal val="hidden"/>
                                      </p:to>
                                    </p:set>
                                  </p:childTnLst>
                                </p:cTn>
                              </p:par>
                              <p:par>
                                <p:cTn id="128" presetID="10" presetClass="exit" presetSubtype="0" fill="hold" grpId="1" nodeType="withEffect">
                                  <p:stCondLst>
                                    <p:cond delay="0"/>
                                  </p:stCondLst>
                                  <p:childTnLst>
                                    <p:animEffect transition="out" filter="fade">
                                      <p:cBhvr>
                                        <p:cTn id="129" dur="500"/>
                                        <p:tgtEl>
                                          <p:spTgt spid="36"/>
                                        </p:tgtEl>
                                      </p:cBhvr>
                                    </p:animEffect>
                                    <p:set>
                                      <p:cBhvr>
                                        <p:cTn id="130" dur="1" fill="hold">
                                          <p:stCondLst>
                                            <p:cond delay="499"/>
                                          </p:stCondLst>
                                        </p:cTn>
                                        <p:tgtEl>
                                          <p:spTgt spid="36"/>
                                        </p:tgtEl>
                                        <p:attrNameLst>
                                          <p:attrName>style.visibility</p:attrName>
                                        </p:attrNameLst>
                                      </p:cBhvr>
                                      <p:to>
                                        <p:strVal val="hidden"/>
                                      </p:to>
                                    </p:set>
                                  </p:childTnLst>
                                </p:cTn>
                              </p:par>
                              <p:par>
                                <p:cTn id="131" presetID="10" presetClass="exit" presetSubtype="0" fill="hold" grpId="1" nodeType="withEffect">
                                  <p:stCondLst>
                                    <p:cond delay="0"/>
                                  </p:stCondLst>
                                  <p:childTnLst>
                                    <p:animEffect transition="out" filter="fade">
                                      <p:cBhvr>
                                        <p:cTn id="132" dur="500"/>
                                        <p:tgtEl>
                                          <p:spTgt spid="38"/>
                                        </p:tgtEl>
                                      </p:cBhvr>
                                    </p:animEffect>
                                    <p:set>
                                      <p:cBhvr>
                                        <p:cTn id="133" dur="1" fill="hold">
                                          <p:stCondLst>
                                            <p:cond delay="499"/>
                                          </p:stCondLst>
                                        </p:cTn>
                                        <p:tgtEl>
                                          <p:spTgt spid="38"/>
                                        </p:tgtEl>
                                        <p:attrNameLst>
                                          <p:attrName>style.visibility</p:attrName>
                                        </p:attrNameLst>
                                      </p:cBhvr>
                                      <p:to>
                                        <p:strVal val="hidden"/>
                                      </p:to>
                                    </p:set>
                                  </p:childTnLst>
                                </p:cTn>
                              </p:par>
                              <p:par>
                                <p:cTn id="134" presetID="10" presetClass="exit" presetSubtype="0" fill="hold" grpId="1" nodeType="withEffect">
                                  <p:stCondLst>
                                    <p:cond delay="0"/>
                                  </p:stCondLst>
                                  <p:childTnLst>
                                    <p:animEffect transition="out" filter="fade">
                                      <p:cBhvr>
                                        <p:cTn id="135" dur="500"/>
                                        <p:tgtEl>
                                          <p:spTgt spid="39"/>
                                        </p:tgtEl>
                                      </p:cBhvr>
                                    </p:animEffect>
                                    <p:set>
                                      <p:cBhvr>
                                        <p:cTn id="136" dur="1" fill="hold">
                                          <p:stCondLst>
                                            <p:cond delay="499"/>
                                          </p:stCondLst>
                                        </p:cTn>
                                        <p:tgtEl>
                                          <p:spTgt spid="39"/>
                                        </p:tgtEl>
                                        <p:attrNameLst>
                                          <p:attrName>style.visibility</p:attrName>
                                        </p:attrNameLst>
                                      </p:cBhvr>
                                      <p:to>
                                        <p:strVal val="hidden"/>
                                      </p:to>
                                    </p:set>
                                  </p:childTnLst>
                                </p:cTn>
                              </p:par>
                              <p:par>
                                <p:cTn id="137" presetID="10" presetClass="exit" presetSubtype="0" fill="hold" grpId="1" nodeType="withEffect">
                                  <p:stCondLst>
                                    <p:cond delay="0"/>
                                  </p:stCondLst>
                                  <p:childTnLst>
                                    <p:animEffect transition="out" filter="fade">
                                      <p:cBhvr>
                                        <p:cTn id="138" dur="500"/>
                                        <p:tgtEl>
                                          <p:spTgt spid="40"/>
                                        </p:tgtEl>
                                      </p:cBhvr>
                                    </p:animEffect>
                                    <p:set>
                                      <p:cBhvr>
                                        <p:cTn id="139" dur="1" fill="hold">
                                          <p:stCondLst>
                                            <p:cond delay="499"/>
                                          </p:stCondLst>
                                        </p:cTn>
                                        <p:tgtEl>
                                          <p:spTgt spid="40"/>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grpId="0" nodeType="clickEffect">
                                  <p:stCondLst>
                                    <p:cond delay="0"/>
                                  </p:stCondLst>
                                  <p:childTnLst>
                                    <p:set>
                                      <p:cBhvr>
                                        <p:cTn id="143" dur="1" fill="hold">
                                          <p:stCondLst>
                                            <p:cond delay="0"/>
                                          </p:stCondLst>
                                        </p:cTn>
                                        <p:tgtEl>
                                          <p:spTgt spid="21"/>
                                        </p:tgtEl>
                                        <p:attrNameLst>
                                          <p:attrName>style.visibility</p:attrName>
                                        </p:attrNameLst>
                                      </p:cBhvr>
                                      <p:to>
                                        <p:strVal val="visible"/>
                                      </p:to>
                                    </p:set>
                                    <p:animEffect transition="in" filter="fade">
                                      <p:cBhvr>
                                        <p:cTn id="144" dur="500"/>
                                        <p:tgtEl>
                                          <p:spTgt spid="21"/>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37"/>
                                        </p:tgtEl>
                                        <p:attrNameLst>
                                          <p:attrName>style.visibility</p:attrName>
                                        </p:attrNameLst>
                                      </p:cBhvr>
                                      <p:to>
                                        <p:strVal val="visible"/>
                                      </p:to>
                                    </p:set>
                                    <p:animEffect transition="in" filter="fade">
                                      <p:cBhvr>
                                        <p:cTn id="147" dur="500"/>
                                        <p:tgtEl>
                                          <p:spTgt spid="37"/>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22"/>
                                        </p:tgtEl>
                                        <p:attrNameLst>
                                          <p:attrName>style.visibility</p:attrName>
                                        </p:attrNameLst>
                                      </p:cBhvr>
                                      <p:to>
                                        <p:strVal val="visible"/>
                                      </p:to>
                                    </p:set>
                                    <p:animEffect transition="in" filter="fade">
                                      <p:cBhvr>
                                        <p:cTn id="150" dur="500"/>
                                        <p:tgtEl>
                                          <p:spTgt spid="22"/>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51"/>
                                        </p:tgtEl>
                                        <p:attrNameLst>
                                          <p:attrName>style.visibility</p:attrName>
                                        </p:attrNameLst>
                                      </p:cBhvr>
                                      <p:to>
                                        <p:strVal val="visible"/>
                                      </p:to>
                                    </p:set>
                                    <p:animEffect transition="in" filter="fade">
                                      <p:cBhvr>
                                        <p:cTn id="155" dur="500"/>
                                        <p:tgtEl>
                                          <p:spTgt spid="51"/>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53"/>
                                        </p:tgtEl>
                                        <p:attrNameLst>
                                          <p:attrName>style.visibility</p:attrName>
                                        </p:attrNameLst>
                                      </p:cBhvr>
                                      <p:to>
                                        <p:strVal val="visible"/>
                                      </p:to>
                                    </p:set>
                                    <p:animEffect transition="in" filter="fade">
                                      <p:cBhvr>
                                        <p:cTn id="158" dur="500"/>
                                        <p:tgtEl>
                                          <p:spTgt spid="53"/>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52"/>
                                        </p:tgtEl>
                                        <p:attrNameLst>
                                          <p:attrName>style.visibility</p:attrName>
                                        </p:attrNameLst>
                                      </p:cBhvr>
                                      <p:to>
                                        <p:strVal val="visible"/>
                                      </p:to>
                                    </p:set>
                                    <p:animEffect transition="in" filter="fade">
                                      <p:cBhvr>
                                        <p:cTn id="161" dur="500"/>
                                        <p:tgtEl>
                                          <p:spTgt spid="52"/>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xit" presetSubtype="0" fill="hold" grpId="1" nodeType="clickEffect">
                                  <p:stCondLst>
                                    <p:cond delay="0"/>
                                  </p:stCondLst>
                                  <p:childTnLst>
                                    <p:animEffect transition="out" filter="fade">
                                      <p:cBhvr>
                                        <p:cTn id="165" dur="500"/>
                                        <p:tgtEl>
                                          <p:spTgt spid="21"/>
                                        </p:tgtEl>
                                      </p:cBhvr>
                                    </p:animEffect>
                                    <p:set>
                                      <p:cBhvr>
                                        <p:cTn id="166" dur="1" fill="hold">
                                          <p:stCondLst>
                                            <p:cond delay="499"/>
                                          </p:stCondLst>
                                        </p:cTn>
                                        <p:tgtEl>
                                          <p:spTgt spid="21"/>
                                        </p:tgtEl>
                                        <p:attrNameLst>
                                          <p:attrName>style.visibility</p:attrName>
                                        </p:attrNameLst>
                                      </p:cBhvr>
                                      <p:to>
                                        <p:strVal val="hidden"/>
                                      </p:to>
                                    </p:set>
                                  </p:childTnLst>
                                </p:cTn>
                              </p:par>
                              <p:par>
                                <p:cTn id="167" presetID="10" presetClass="exit" presetSubtype="0" fill="hold" grpId="1" nodeType="withEffect">
                                  <p:stCondLst>
                                    <p:cond delay="0"/>
                                  </p:stCondLst>
                                  <p:childTnLst>
                                    <p:animEffect transition="out" filter="fade">
                                      <p:cBhvr>
                                        <p:cTn id="168" dur="500"/>
                                        <p:tgtEl>
                                          <p:spTgt spid="37"/>
                                        </p:tgtEl>
                                      </p:cBhvr>
                                    </p:animEffect>
                                    <p:set>
                                      <p:cBhvr>
                                        <p:cTn id="169" dur="1" fill="hold">
                                          <p:stCondLst>
                                            <p:cond delay="499"/>
                                          </p:stCondLst>
                                        </p:cTn>
                                        <p:tgtEl>
                                          <p:spTgt spid="37"/>
                                        </p:tgtEl>
                                        <p:attrNameLst>
                                          <p:attrName>style.visibility</p:attrName>
                                        </p:attrNameLst>
                                      </p:cBhvr>
                                      <p:to>
                                        <p:strVal val="hidden"/>
                                      </p:to>
                                    </p:set>
                                  </p:childTnLst>
                                </p:cTn>
                              </p:par>
                              <p:par>
                                <p:cTn id="170" presetID="10" presetClass="exit" presetSubtype="0" fill="hold" grpId="1" nodeType="withEffect">
                                  <p:stCondLst>
                                    <p:cond delay="0"/>
                                  </p:stCondLst>
                                  <p:childTnLst>
                                    <p:animEffect transition="out" filter="fade">
                                      <p:cBhvr>
                                        <p:cTn id="171" dur="500"/>
                                        <p:tgtEl>
                                          <p:spTgt spid="22"/>
                                        </p:tgtEl>
                                      </p:cBhvr>
                                    </p:animEffect>
                                    <p:set>
                                      <p:cBhvr>
                                        <p:cTn id="172" dur="1" fill="hold">
                                          <p:stCondLst>
                                            <p:cond delay="499"/>
                                          </p:stCondLst>
                                        </p:cTn>
                                        <p:tgtEl>
                                          <p:spTgt spid="22"/>
                                        </p:tgtEl>
                                        <p:attrNameLst>
                                          <p:attrName>style.visibility</p:attrName>
                                        </p:attrNameLst>
                                      </p:cBhvr>
                                      <p:to>
                                        <p:strVal val="hidden"/>
                                      </p:to>
                                    </p:set>
                                  </p:childTnLst>
                                </p:cTn>
                              </p:par>
                              <p:par>
                                <p:cTn id="173" presetID="10" presetClass="exit" presetSubtype="0" fill="hold" grpId="1" nodeType="withEffect">
                                  <p:stCondLst>
                                    <p:cond delay="0"/>
                                  </p:stCondLst>
                                  <p:childTnLst>
                                    <p:animEffect transition="out" filter="fade">
                                      <p:cBhvr>
                                        <p:cTn id="174" dur="500"/>
                                        <p:tgtEl>
                                          <p:spTgt spid="51"/>
                                        </p:tgtEl>
                                      </p:cBhvr>
                                    </p:animEffect>
                                    <p:set>
                                      <p:cBhvr>
                                        <p:cTn id="175" dur="1" fill="hold">
                                          <p:stCondLst>
                                            <p:cond delay="499"/>
                                          </p:stCondLst>
                                        </p:cTn>
                                        <p:tgtEl>
                                          <p:spTgt spid="51"/>
                                        </p:tgtEl>
                                        <p:attrNameLst>
                                          <p:attrName>style.visibility</p:attrName>
                                        </p:attrNameLst>
                                      </p:cBhvr>
                                      <p:to>
                                        <p:strVal val="hidden"/>
                                      </p:to>
                                    </p:set>
                                  </p:childTnLst>
                                </p:cTn>
                              </p:par>
                              <p:par>
                                <p:cTn id="176" presetID="10" presetClass="exit" presetSubtype="0" fill="hold" grpId="1" nodeType="withEffect">
                                  <p:stCondLst>
                                    <p:cond delay="0"/>
                                  </p:stCondLst>
                                  <p:childTnLst>
                                    <p:animEffect transition="out" filter="fade">
                                      <p:cBhvr>
                                        <p:cTn id="177" dur="500"/>
                                        <p:tgtEl>
                                          <p:spTgt spid="53"/>
                                        </p:tgtEl>
                                      </p:cBhvr>
                                    </p:animEffect>
                                    <p:set>
                                      <p:cBhvr>
                                        <p:cTn id="178" dur="1" fill="hold">
                                          <p:stCondLst>
                                            <p:cond delay="499"/>
                                          </p:stCondLst>
                                        </p:cTn>
                                        <p:tgtEl>
                                          <p:spTgt spid="53"/>
                                        </p:tgtEl>
                                        <p:attrNameLst>
                                          <p:attrName>style.visibility</p:attrName>
                                        </p:attrNameLst>
                                      </p:cBhvr>
                                      <p:to>
                                        <p:strVal val="hidden"/>
                                      </p:to>
                                    </p:set>
                                  </p:childTnLst>
                                </p:cTn>
                              </p:par>
                              <p:par>
                                <p:cTn id="179" presetID="10" presetClass="exit" presetSubtype="0" fill="hold" grpId="1" nodeType="withEffect">
                                  <p:stCondLst>
                                    <p:cond delay="0"/>
                                  </p:stCondLst>
                                  <p:childTnLst>
                                    <p:animEffect transition="out" filter="fade">
                                      <p:cBhvr>
                                        <p:cTn id="180" dur="500"/>
                                        <p:tgtEl>
                                          <p:spTgt spid="52"/>
                                        </p:tgtEl>
                                      </p:cBhvr>
                                    </p:animEffect>
                                    <p:set>
                                      <p:cBhvr>
                                        <p:cTn id="181" dur="1" fill="hold">
                                          <p:stCondLst>
                                            <p:cond delay="499"/>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3" grpId="0" animBg="1"/>
      <p:bldP spid="13" grpId="1" animBg="1"/>
      <p:bldP spid="14" grpId="0" animBg="1"/>
      <p:bldP spid="14"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30" grpId="0" animBg="1"/>
      <p:bldP spid="30" grpId="1" animBg="1"/>
      <p:bldP spid="31" grpId="0" animBg="1"/>
      <p:bldP spid="31"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51" grpId="0" animBg="1"/>
      <p:bldP spid="51" grpId="1" animBg="1"/>
      <p:bldP spid="52" grpId="0" animBg="1"/>
      <p:bldP spid="52" grpId="1" animBg="1"/>
      <p:bldP spid="53" grpId="0" animBg="1"/>
      <p:bldP spid="5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2650" y="365127"/>
            <a:ext cx="7886700" cy="327570"/>
          </a:xfrm>
        </p:spPr>
        <p:txBody>
          <a:bodyPr/>
          <a:lstStyle/>
          <a:p>
            <a:r>
              <a:rPr lang="ja-JP" altLang="en-US" sz="1200" dirty="0">
                <a:solidFill>
                  <a:srgbClr val="000000"/>
                </a:solidFill>
                <a:latin typeface="HGS明朝B" panose="02020800000000000000" pitchFamily="18" charset="-128"/>
                <a:ea typeface="HGS明朝B" panose="02020800000000000000" pitchFamily="18" charset="-128"/>
              </a:rPr>
              <a:t>問題</a:t>
            </a:r>
            <a:r>
              <a:rPr lang="en-US" altLang="ja-JP" sz="1200" dirty="0">
                <a:solidFill>
                  <a:srgbClr val="000000"/>
                </a:solidFill>
                <a:latin typeface="HGS明朝B" panose="02020800000000000000" pitchFamily="18" charset="-128"/>
                <a:ea typeface="HGS明朝B" panose="02020800000000000000" pitchFamily="18" charset="-128"/>
              </a:rPr>
              <a:t>15</a:t>
            </a:r>
            <a:r>
              <a:rPr lang="ja-JP" altLang="en-US" sz="1200" dirty="0">
                <a:solidFill>
                  <a:srgbClr val="000000"/>
                </a:solidFill>
                <a:latin typeface="HGS明朝B" panose="02020800000000000000" pitchFamily="18" charset="-128"/>
                <a:ea typeface="HGS明朝B" panose="02020800000000000000" pitchFamily="18" charset="-128"/>
              </a:rPr>
              <a:t>①　解答</a:t>
            </a:r>
            <a:endParaRPr kumimoji="1" lang="ja-JP" altLang="en-US" dirty="0"/>
          </a:p>
        </p:txBody>
      </p:sp>
      <p:sp>
        <p:nvSpPr>
          <p:cNvPr id="6" name="フッター プレースホルダー 2">
            <a:extLst>
              <a:ext uri="{FF2B5EF4-FFF2-40B4-BE49-F238E27FC236}">
                <a16:creationId xmlns:a16="http://schemas.microsoft.com/office/drawing/2014/main" id="{540770A8-6798-4CBE-A13B-6CF563F97C66}"/>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a:extLst>
              <a:ext uri="{FF2B5EF4-FFF2-40B4-BE49-F238E27FC236}">
                <a16:creationId xmlns:a16="http://schemas.microsoft.com/office/drawing/2014/main" id="{626ED3A9-CDB5-47AE-9DDB-7DCAB34D99AE}"/>
              </a:ext>
            </a:extLst>
          </p:cNvPr>
          <p:cNvSpPr>
            <a:spLocks noGrp="1"/>
          </p:cNvSpPr>
          <p:nvPr>
            <p:ph type="sldNum" sz="quarter" idx="12"/>
          </p:nvPr>
        </p:nvSpPr>
        <p:spPr/>
        <p:txBody>
          <a:bodyPr/>
          <a:lstStyle/>
          <a:p>
            <a:pPr>
              <a:defRPr/>
            </a:pPr>
            <a:fld id="{D75A7DFD-EADF-4CA5-A26A-A6C96443689A}" type="slidenum">
              <a:rPr lang="en-US" altLang="ja-JP" smtClean="0"/>
              <a:pPr>
                <a:defRPr/>
              </a:pPr>
              <a:t>13</a:t>
            </a:fld>
            <a:endParaRPr lang="en-US" altLang="ja-JP"/>
          </a:p>
        </p:txBody>
      </p:sp>
      <p:graphicFrame>
        <p:nvGraphicFramePr>
          <p:cNvPr id="5" name="表 4">
            <a:extLst>
              <a:ext uri="{FF2B5EF4-FFF2-40B4-BE49-F238E27FC236}">
                <a16:creationId xmlns:a16="http://schemas.microsoft.com/office/drawing/2014/main" id="{1FA0D39F-CF5D-4674-962A-165B4945A5A1}"/>
              </a:ext>
            </a:extLst>
          </p:cNvPr>
          <p:cNvGraphicFramePr>
            <a:graphicFrameLocks noGrp="1"/>
          </p:cNvGraphicFramePr>
          <p:nvPr/>
        </p:nvGraphicFramePr>
        <p:xfrm>
          <a:off x="1271463" y="528912"/>
          <a:ext cx="9649074" cy="5790922"/>
        </p:xfrm>
        <a:graphic>
          <a:graphicData uri="http://schemas.openxmlformats.org/drawingml/2006/table">
            <a:tbl>
              <a:tblPr/>
              <a:tblGrid>
                <a:gridCol w="966179">
                  <a:extLst>
                    <a:ext uri="{9D8B030D-6E8A-4147-A177-3AD203B41FA5}">
                      <a16:colId xmlns:a16="http://schemas.microsoft.com/office/drawing/2014/main" val="357827283"/>
                    </a:ext>
                  </a:extLst>
                </a:gridCol>
                <a:gridCol w="966179">
                  <a:extLst>
                    <a:ext uri="{9D8B030D-6E8A-4147-A177-3AD203B41FA5}">
                      <a16:colId xmlns:a16="http://schemas.microsoft.com/office/drawing/2014/main" val="1146752813"/>
                    </a:ext>
                  </a:extLst>
                </a:gridCol>
                <a:gridCol w="966179">
                  <a:extLst>
                    <a:ext uri="{9D8B030D-6E8A-4147-A177-3AD203B41FA5}">
                      <a16:colId xmlns:a16="http://schemas.microsoft.com/office/drawing/2014/main" val="3201120318"/>
                    </a:ext>
                  </a:extLst>
                </a:gridCol>
                <a:gridCol w="963000">
                  <a:extLst>
                    <a:ext uri="{9D8B030D-6E8A-4147-A177-3AD203B41FA5}">
                      <a16:colId xmlns:a16="http://schemas.microsoft.com/office/drawing/2014/main" val="1001751768"/>
                    </a:ext>
                  </a:extLst>
                </a:gridCol>
                <a:gridCol w="963000">
                  <a:extLst>
                    <a:ext uri="{9D8B030D-6E8A-4147-A177-3AD203B41FA5}">
                      <a16:colId xmlns:a16="http://schemas.microsoft.com/office/drawing/2014/main" val="179735624"/>
                    </a:ext>
                  </a:extLst>
                </a:gridCol>
                <a:gridCol w="963000">
                  <a:extLst>
                    <a:ext uri="{9D8B030D-6E8A-4147-A177-3AD203B41FA5}">
                      <a16:colId xmlns:a16="http://schemas.microsoft.com/office/drawing/2014/main" val="2957724918"/>
                    </a:ext>
                  </a:extLst>
                </a:gridCol>
                <a:gridCol w="963000">
                  <a:extLst>
                    <a:ext uri="{9D8B030D-6E8A-4147-A177-3AD203B41FA5}">
                      <a16:colId xmlns:a16="http://schemas.microsoft.com/office/drawing/2014/main" val="215614533"/>
                    </a:ext>
                  </a:extLst>
                </a:gridCol>
                <a:gridCol w="966179">
                  <a:extLst>
                    <a:ext uri="{9D8B030D-6E8A-4147-A177-3AD203B41FA5}">
                      <a16:colId xmlns:a16="http://schemas.microsoft.com/office/drawing/2014/main" val="2420026887"/>
                    </a:ext>
                  </a:extLst>
                </a:gridCol>
                <a:gridCol w="966179">
                  <a:extLst>
                    <a:ext uri="{9D8B030D-6E8A-4147-A177-3AD203B41FA5}">
                      <a16:colId xmlns:a16="http://schemas.microsoft.com/office/drawing/2014/main" val="488703112"/>
                    </a:ext>
                  </a:extLst>
                </a:gridCol>
                <a:gridCol w="966179">
                  <a:extLst>
                    <a:ext uri="{9D8B030D-6E8A-4147-A177-3AD203B41FA5}">
                      <a16:colId xmlns:a16="http://schemas.microsoft.com/office/drawing/2014/main" val="4253311753"/>
                    </a:ext>
                  </a:extLst>
                </a:gridCol>
              </a:tblGrid>
              <a:tr h="106130">
                <a:tc>
                  <a:txBody>
                    <a:bodyPr/>
                    <a:lstStyle/>
                    <a:p>
                      <a:pPr algn="dist" fontAlgn="auto"/>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48983" marR="48983" marT="4082" marB="0" anchor="ctr">
                    <a:lnL>
                      <a:noFill/>
                    </a:lnL>
                    <a:lnR>
                      <a:noFill/>
                    </a:lnR>
                    <a:lnT>
                      <a:noFill/>
                    </a:lnT>
                    <a:lnB>
                      <a:noFill/>
                    </a:lnB>
                  </a:tcPr>
                </a:tc>
                <a:tc>
                  <a:txBody>
                    <a:bodyPr/>
                    <a:lstStyle/>
                    <a:p>
                      <a:pPr algn="dist" fontAlgn="auto"/>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48983" marR="48983" marT="4082"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4082" marR="48983" marT="4082" marB="0" anchor="ctr">
                    <a:lnL>
                      <a:noFill/>
                    </a:lnL>
                    <a:lnR>
                      <a:noFill/>
                    </a:lnR>
                    <a:lnT>
                      <a:noFill/>
                    </a:lnT>
                    <a:lnB>
                      <a:noFill/>
                    </a:lnB>
                  </a:tcPr>
                </a:tc>
                <a:tc gridSpan="4">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精算表</a:t>
                      </a:r>
                    </a:p>
                  </a:txBody>
                  <a:tcPr marL="97966" marR="97966" marT="4082"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4082" marR="48983" marT="4082"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4082" marR="48983" marT="4082" marB="0" anchor="ctr">
                    <a:lnL>
                      <a:noFill/>
                    </a:lnL>
                    <a:lnR>
                      <a:noFill/>
                    </a:lnR>
                    <a:lnT>
                      <a:noFill/>
                    </a:lnT>
                    <a:lnB>
                      <a:noFill/>
                    </a:lnB>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4082" marR="48983" marT="4082" marB="0" anchor="ctr">
                    <a:lnL>
                      <a:noFill/>
                    </a:lnL>
                    <a:lnR>
                      <a:noFill/>
                    </a:lnR>
                    <a:lnT>
                      <a:noFill/>
                    </a:lnT>
                    <a:lnB>
                      <a:noFill/>
                    </a:lnB>
                  </a:tcPr>
                </a:tc>
                <a:extLst>
                  <a:ext uri="{0D108BD9-81ED-4DB2-BD59-A6C34878D82A}">
                    <a16:rowId xmlns:a16="http://schemas.microsoft.com/office/drawing/2014/main" val="3193642295"/>
                  </a:ext>
                </a:extLst>
              </a:tr>
              <a:tr h="106130">
                <a:tc>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8983" marR="48983" marT="4082"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8983" marR="48983" marT="4082"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a:noFill/>
                    </a:lnL>
                    <a:lnR>
                      <a:noFill/>
                    </a:lnR>
                    <a:lnT>
                      <a:noFill/>
                    </a:lnT>
                    <a:lnB w="25400" cap="flat" cmpd="dbl" algn="ctr">
                      <a:solidFill>
                        <a:srgbClr val="FF0000"/>
                      </a:solidFill>
                      <a:prstDash val="solid"/>
                      <a:round/>
                      <a:headEnd type="none" w="med" len="med"/>
                      <a:tailEnd type="none" w="med" len="med"/>
                    </a:lnB>
                  </a:tcPr>
                </a:tc>
                <a:tc gridSpan="4">
                  <a:txBody>
                    <a:bodyPr/>
                    <a:lstStyle/>
                    <a:p>
                      <a:pPr algn="ct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Ⅹ3</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日</a:t>
                      </a:r>
                    </a:p>
                  </a:txBody>
                  <a:tcPr marL="4082" marR="4082" marT="4082"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4082" marR="48983" marT="4082"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906606190"/>
                  </a:ext>
                </a:extLst>
              </a:tr>
              <a:tr h="106130">
                <a:tc rowSpan="2"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勘　定　科　目</a:t>
                      </a:r>
                    </a:p>
                  </a:txBody>
                  <a:tcPr marL="48983" marR="48983" marT="4082"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gridSpan="2">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残高試算表</a:t>
                      </a:r>
                    </a:p>
                  </a:txBody>
                  <a:tcPr marL="48983" marR="48983" marT="4082"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修正記入</a:t>
                      </a:r>
                    </a:p>
                  </a:txBody>
                  <a:tcPr marL="48983" marR="48983" marT="4082"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損益計算書</a:t>
                      </a:r>
                    </a:p>
                  </a:txBody>
                  <a:tcPr marL="48983" marR="48983" marT="4082"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貸借対照表</a:t>
                      </a:r>
                    </a:p>
                  </a:txBody>
                  <a:tcPr marL="48983" marR="48983" marT="4082"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973876331"/>
                  </a:ext>
                </a:extLst>
              </a:tr>
              <a:tr h="106130">
                <a:tc gridSpan="2" vMerge="1">
                  <a:txBody>
                    <a:bodyPr/>
                    <a:lstStyle/>
                    <a:p>
                      <a:endParaRPr kumimoji="1" lang="ja-JP" altLang="en-US"/>
                    </a:p>
                  </a:txBody>
                  <a:tcPr/>
                </a:tc>
                <a:tc hMerge="1" v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借方</a:t>
                      </a:r>
                    </a:p>
                  </a:txBody>
                  <a:tcPr marL="48983"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貸方</a:t>
                      </a:r>
                    </a:p>
                  </a:txBody>
                  <a:tcPr marL="48983"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借方</a:t>
                      </a:r>
                    </a:p>
                  </a:txBody>
                  <a:tcPr marL="48983"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貸方</a:t>
                      </a:r>
                    </a:p>
                  </a:txBody>
                  <a:tcPr marL="48983"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借方</a:t>
                      </a:r>
                    </a:p>
                  </a:txBody>
                  <a:tcPr marL="48983"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貸方</a:t>
                      </a:r>
                    </a:p>
                  </a:txBody>
                  <a:tcPr marL="48983"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借方</a:t>
                      </a:r>
                    </a:p>
                  </a:txBody>
                  <a:tcPr marL="48983"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貸方</a:t>
                      </a:r>
                    </a:p>
                  </a:txBody>
                  <a:tcPr marL="48983" marR="48983" marT="4082"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993827008"/>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98,100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97,300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95145818"/>
                  </a:ext>
                </a:extLst>
              </a:tr>
              <a:tr h="106130">
                <a:tc gridSpan="2">
                  <a:txBody>
                    <a:bodyPr/>
                    <a:lstStyle/>
                    <a:p>
                      <a:pPr algn="dist" fontAlgn="auto"/>
                      <a:r>
                        <a:rPr lang="zh-CN" altLang="en-US" sz="900" b="0" i="0" u="none" strike="noStrike" dirty="0">
                          <a:solidFill>
                            <a:srgbClr val="000000"/>
                          </a:solidFill>
                          <a:effectLst/>
                          <a:latin typeface="HGS明朝B" panose="02020800000000000000" pitchFamily="18" charset="-128"/>
                          <a:ea typeface="HGS明朝B" panose="02020800000000000000" pitchFamily="18" charset="-128"/>
                        </a:rPr>
                        <a:t>仮払法人税等</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23,000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23,000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31102639"/>
                  </a:ext>
                </a:extLst>
              </a:tr>
              <a:tr h="106130">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電子記録債権</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130,000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130,000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5203434"/>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160,000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160,000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88697423"/>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仮払消費税</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104,000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104,000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88792210"/>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96,000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110,000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96,000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110,000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29435027"/>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建物</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980,000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980,000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43125919"/>
                  </a:ext>
                </a:extLst>
              </a:tr>
              <a:tr h="106130">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建物減価償却累計額</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180,000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24,500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204,500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11155153"/>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備品</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246,000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246,000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72762273"/>
                  </a:ext>
                </a:extLst>
              </a:tr>
              <a:tr h="106130">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備品減価償却累計額</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46,000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49,200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95,200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51254753"/>
                  </a:ext>
                </a:extLst>
              </a:tr>
              <a:tr h="106130">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電子記録債務</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165,000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165,000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25861069"/>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134,700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134,700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27927729"/>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仮受消費税</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144,000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144,000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7704646"/>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3,100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8,500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11,600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54434518"/>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800,000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800,000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1583858"/>
                  </a:ext>
                </a:extLst>
              </a:tr>
              <a:tr h="106130">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159,300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159,300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84747121"/>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1,800,000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1,800,000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35052082"/>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1,200,000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1,200,000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02244864"/>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169,000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32,000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201,000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43788656"/>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170,000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50,000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5218940"/>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48983" marR="48983" marT="4082"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32,000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30,800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42877406"/>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48983" marR="48983" marT="4082" marB="0" anchor="ctr">
                    <a:lnL>
                      <a:noFill/>
                    </a:lnL>
                    <a:lnR w="25400" cap="flat" cmpd="dbl" algn="ctr">
                      <a:solidFill>
                        <a:srgbClr val="FF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24,000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24,000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60086974"/>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3,432,100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3,432,100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2939416"/>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売上原価</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1,200,000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110,000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1,186,000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53670427"/>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96,000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0308543"/>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未払消費税</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40,000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40,000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24877160"/>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貯蔵品</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25656593"/>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雑損失</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9421749"/>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未払給料</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32,000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32,000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3887664"/>
                  </a:ext>
                </a:extLst>
              </a:tr>
              <a:tr h="106130">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貸倒引当金繰入</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8,500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8,500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65173350"/>
                  </a:ext>
                </a:extLst>
              </a:tr>
              <a:tr h="106130">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建物減価償却費</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24,500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24,500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06455247"/>
                  </a:ext>
                </a:extLst>
              </a:tr>
              <a:tr h="106130">
                <a:tc gridSpan="2">
                  <a:txBody>
                    <a:bodyPr/>
                    <a:lstStyle/>
                    <a:p>
                      <a:pPr algn="dist" fontAlgn="auto"/>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備品減価償却費</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49,200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49,200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45666170"/>
                  </a:ext>
                </a:extLst>
              </a:tr>
              <a:tr h="106130">
                <a:tc gridSpan="2">
                  <a:txBody>
                    <a:bodyPr/>
                    <a:lstStyle/>
                    <a:p>
                      <a:pPr algn="dist" fontAlgn="auto"/>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前払家賃</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50,000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50,000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60660969"/>
                  </a:ext>
                </a:extLst>
              </a:tr>
              <a:tr h="106130">
                <a:tc gridSpan="2">
                  <a:txBody>
                    <a:bodyPr/>
                    <a:lstStyle/>
                    <a:p>
                      <a:pPr algn="dist" fontAlgn="auto"/>
                      <a:r>
                        <a:rPr lang="zh-CN" altLang="en-US" sz="900" b="0" i="0" u="none" strike="noStrike" dirty="0">
                          <a:solidFill>
                            <a:schemeClr val="tx1"/>
                          </a:solidFill>
                          <a:effectLst/>
                          <a:latin typeface="HGS明朝B" panose="02020800000000000000" pitchFamily="18" charset="-128"/>
                          <a:ea typeface="HGS明朝B" panose="02020800000000000000" pitchFamily="18" charset="-128"/>
                        </a:rPr>
                        <a:t>未払法人税等</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chemeClr val="tx1"/>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38,500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38,500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4161062"/>
                  </a:ext>
                </a:extLst>
              </a:tr>
              <a:tr h="106130">
                <a:tc gridSpan="2">
                  <a:txBody>
                    <a:bodyPr/>
                    <a:lstStyle/>
                    <a:p>
                      <a:pPr algn="dist" fontAlgn="auto"/>
                      <a:r>
                        <a:rPr lang="ja-JP" altLang="en-US" sz="900" b="0" i="0" u="none" strike="noStrike" dirty="0">
                          <a:solidFill>
                            <a:schemeClr val="tx1"/>
                          </a:solidFill>
                          <a:effectLst/>
                          <a:latin typeface="HGS明朝B" panose="02020800000000000000" pitchFamily="18" charset="-128"/>
                          <a:ea typeface="HGS明朝B" panose="02020800000000000000" pitchFamily="18" charset="-128"/>
                        </a:rPr>
                        <a:t>法人税等</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chemeClr val="tx1"/>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61,500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61,500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391417"/>
                  </a:ext>
                </a:extLst>
              </a:tr>
              <a:tr h="106130">
                <a:tc gridSpan="2">
                  <a:txBody>
                    <a:bodyPr/>
                    <a:lstStyle/>
                    <a:p>
                      <a:pPr algn="dist" fontAlgn="auto"/>
                      <a:r>
                        <a:rPr lang="ja-JP" altLang="en-US" sz="900" b="0" i="0" u="none" strike="noStrike" dirty="0">
                          <a:solidFill>
                            <a:schemeClr val="tx1"/>
                          </a:solidFill>
                          <a:effectLst/>
                          <a:latin typeface="HGS明朝B" panose="02020800000000000000" pitchFamily="18" charset="-128"/>
                          <a:ea typeface="HGS明朝B" panose="02020800000000000000" pitchFamily="18" charset="-128"/>
                        </a:rPr>
                        <a:t>当期純利益</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chemeClr val="tx1"/>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HGS明朝B" panose="02020800000000000000" pitchFamily="18" charset="-128"/>
                          <a:ea typeface="HGS明朝B" panose="02020800000000000000" pitchFamily="18" charset="-128"/>
                        </a:rPr>
                        <a:t>93,700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chemeClr val="tx1"/>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93,700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250219119"/>
                  </a:ext>
                </a:extLst>
              </a:tr>
              <a:tr h="106130">
                <a:tc gridSpan="2">
                  <a:txBody>
                    <a:bodyPr/>
                    <a:lstStyle/>
                    <a:p>
                      <a:pPr algn="dist" fontAlgn="auto"/>
                      <a:r>
                        <a:rPr lang="ja-JP" altLang="en-US" sz="900" b="0" i="0" u="none" strike="noStrike" dirty="0">
                          <a:solidFill>
                            <a:schemeClr val="tx1"/>
                          </a:solidFill>
                          <a:effectLst/>
                          <a:latin typeface="HGS明朝B" panose="02020800000000000000" pitchFamily="18" charset="-128"/>
                          <a:ea typeface="HGS明朝B" panose="02020800000000000000" pitchFamily="18" charset="-128"/>
                        </a:rPr>
                        <a:t>　</a:t>
                      </a:r>
                    </a:p>
                  </a:txBody>
                  <a:tcPr marL="48983" marR="48983" marT="4082"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a:solidFill>
                            <a:schemeClr val="tx1"/>
                          </a:solidFill>
                          <a:effectLst/>
                          <a:latin typeface="HGS明朝B" panose="02020800000000000000" pitchFamily="18" charset="-128"/>
                          <a:ea typeface="HGS明朝B" panose="02020800000000000000" pitchFamily="18" charset="-128"/>
                        </a:rPr>
                        <a:t>　</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1,777,700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1,777,700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1,800,000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1,800,000</a:t>
                      </a:r>
                    </a:p>
                  </a:txBody>
                  <a:tcPr marL="4082" marR="48983" marT="4082"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1,774,500</a:t>
                      </a:r>
                    </a:p>
                  </a:txBody>
                  <a:tcPr marL="4082" marR="48983" marT="4082"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1,774,500</a:t>
                      </a:r>
                    </a:p>
                  </a:txBody>
                  <a:tcPr marL="4082" marR="48983" marT="4082"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33408838"/>
                  </a:ext>
                </a:extLst>
              </a:tr>
            </a:tbl>
          </a:graphicData>
        </a:graphic>
      </p:graphicFrame>
    </p:spTree>
    <p:extLst>
      <p:ext uri="{BB962C8B-B14F-4D97-AF65-F5344CB8AC3E}">
        <p14:creationId xmlns:p14="http://schemas.microsoft.com/office/powerpoint/2010/main" val="1502482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8554" y="326840"/>
            <a:ext cx="7886700" cy="432048"/>
          </a:xfrm>
        </p:spPr>
        <p:txBody>
          <a:bodyPr/>
          <a:lstStyle/>
          <a:p>
            <a:pPr defTabSz="914400" eaLnBrk="0" fontAlgn="base" hangingPunct="0">
              <a:lnSpc>
                <a:spcPct val="150000"/>
              </a:lnSpc>
              <a:spcAft>
                <a:spcPct val="0"/>
              </a:spcAft>
              <a:defRPr/>
            </a:pPr>
            <a:r>
              <a:rPr lang="ja-JP" altLang="en-US" sz="1400" dirty="0">
                <a:solidFill>
                  <a:srgbClr val="000000"/>
                </a:solidFill>
                <a:latin typeface="HGS明朝B" panose="02020800000000000000" pitchFamily="18" charset="-128"/>
                <a:ea typeface="HGS明朝B" panose="02020800000000000000" pitchFamily="18" charset="-128"/>
              </a:rPr>
              <a:t>問題</a:t>
            </a:r>
            <a:r>
              <a:rPr lang="en-US" altLang="ja-JP" sz="1400" dirty="0">
                <a:solidFill>
                  <a:srgbClr val="000000"/>
                </a:solidFill>
                <a:latin typeface="HGS明朝B" panose="02020800000000000000" pitchFamily="18" charset="-128"/>
                <a:ea typeface="HGS明朝B" panose="02020800000000000000" pitchFamily="18" charset="-128"/>
              </a:rPr>
              <a:t>15</a:t>
            </a:r>
            <a:r>
              <a:rPr lang="ja-JP" altLang="en-US" sz="1400" dirty="0">
                <a:solidFill>
                  <a:srgbClr val="000000"/>
                </a:solidFill>
                <a:latin typeface="HGS明朝B" panose="02020800000000000000" pitchFamily="18" charset="-128"/>
                <a:ea typeface="HGS明朝B" panose="02020800000000000000" pitchFamily="18" charset="-128"/>
              </a:rPr>
              <a:t>①　解説</a:t>
            </a:r>
            <a:endParaRPr kumimoji="1" lang="ja-JP" altLang="en-US" dirty="0"/>
          </a:p>
        </p:txBody>
      </p:sp>
      <p:sp>
        <p:nvSpPr>
          <p:cNvPr id="6" name="フッター プレースホルダー 2">
            <a:extLst>
              <a:ext uri="{FF2B5EF4-FFF2-40B4-BE49-F238E27FC236}">
                <a16:creationId xmlns:a16="http://schemas.microsoft.com/office/drawing/2014/main" id="{422DF71E-8F3B-4013-8219-119F9E700060}"/>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a:extLst>
              <a:ext uri="{FF2B5EF4-FFF2-40B4-BE49-F238E27FC236}">
                <a16:creationId xmlns:a16="http://schemas.microsoft.com/office/drawing/2014/main" id="{A0FF0B0E-5279-4816-B50F-08A39AF97309}"/>
              </a:ext>
            </a:extLst>
          </p:cNvPr>
          <p:cNvSpPr>
            <a:spLocks noGrp="1"/>
          </p:cNvSpPr>
          <p:nvPr>
            <p:ph type="sldNum" sz="quarter" idx="12"/>
          </p:nvPr>
        </p:nvSpPr>
        <p:spPr/>
        <p:txBody>
          <a:bodyPr/>
          <a:lstStyle/>
          <a:p>
            <a:pPr>
              <a:defRPr/>
            </a:pPr>
            <a:fld id="{D75A7DFD-EADF-4CA5-A26A-A6C96443689A}" type="slidenum">
              <a:rPr lang="en-US" altLang="ja-JP" smtClean="0"/>
              <a:pPr>
                <a:defRPr/>
              </a:pPr>
              <a:t>14</a:t>
            </a:fld>
            <a:endParaRPr lang="en-US" altLang="ja-JP"/>
          </a:p>
        </p:txBody>
      </p:sp>
      <p:sp>
        <p:nvSpPr>
          <p:cNvPr id="5" name="正方形/長方形 4">
            <a:extLst>
              <a:ext uri="{FF2B5EF4-FFF2-40B4-BE49-F238E27FC236}">
                <a16:creationId xmlns:a16="http://schemas.microsoft.com/office/drawing/2014/main" id="{FB2C1CC8-E4C4-412D-BB2A-C87465E69E5E}"/>
              </a:ext>
            </a:extLst>
          </p:cNvPr>
          <p:cNvSpPr/>
          <p:nvPr/>
        </p:nvSpPr>
        <p:spPr>
          <a:xfrm>
            <a:off x="1919536" y="980728"/>
            <a:ext cx="7687766" cy="5262979"/>
          </a:xfrm>
          <a:prstGeom prst="rect">
            <a:avLst/>
          </a:prstGeom>
        </p:spPr>
        <p:txBody>
          <a:bodyPr wrap="square">
            <a:spAutoFit/>
          </a:bodyPr>
          <a:lstStyle/>
          <a:p>
            <a:pPr algn="just">
              <a:lnSpc>
                <a:spcPct val="150000"/>
              </a:lnSpc>
              <a:spcAft>
                <a:spcPts val="0"/>
              </a:spcAft>
            </a:pP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次の決算整理事項に</a:t>
            </a:r>
            <a:r>
              <a:rPr lang="ja-JP" altLang="en-US" sz="1400" dirty="0">
                <a:solidFill>
                  <a:srgbClr val="000000"/>
                </a:solidFill>
                <a:latin typeface="HGS明朝B" panose="02020800000000000000" pitchFamily="18" charset="-128"/>
                <a:ea typeface="HGS明朝B" panose="02020800000000000000" pitchFamily="18" charset="-128"/>
              </a:rPr>
              <a:t>もとづいて</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精算表を作成しなさい。なお当期はⅩ</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2</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年</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4</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月</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1</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日から</a:t>
            </a:r>
          </a:p>
          <a:p>
            <a:pPr algn="just">
              <a:lnSpc>
                <a:spcPct val="150000"/>
              </a:lnSpc>
              <a:spcAft>
                <a:spcPts val="0"/>
              </a:spcAft>
            </a:pP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Ⅹ</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3</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年</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3</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月</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31</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日までである。</a:t>
            </a: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(1)</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期末商品棚卸高は</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110,000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である。売上原価は「売上原価」の行で計算すること。</a:t>
            </a: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借方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仕入</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 </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売上原価</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96,000</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繰越商品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96,000</a:t>
            </a:r>
            <a:endPar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借方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繰越商品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110,000</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仕入</a:t>
            </a:r>
            <a:r>
              <a:rPr lang="en-US" altLang="ja-JP" sz="1400" kern="100" dirty="0">
                <a:solidFill>
                  <a:srgbClr val="ED7D31">
                    <a:lumMod val="50000"/>
                  </a:srgbClr>
                </a:solidFill>
                <a:latin typeface="HGS明朝B" panose="02020800000000000000" pitchFamily="18" charset="-128"/>
                <a:ea typeface="HGS明朝B" panose="02020800000000000000" pitchFamily="18" charset="-128"/>
                <a:cs typeface="Times New Roman" panose="02020603050405020304" pitchFamily="18" charset="0"/>
              </a:rPr>
              <a:t> - </a:t>
            </a:r>
            <a:r>
              <a:rPr lang="ja-JP" altLang="en-US" sz="1400" kern="100" dirty="0">
                <a:solidFill>
                  <a:srgbClr val="ED7D31">
                    <a:lumMod val="50000"/>
                  </a:srgbClr>
                </a:solidFill>
                <a:latin typeface="HGS明朝B" panose="02020800000000000000" pitchFamily="18" charset="-128"/>
                <a:ea typeface="HGS明朝B" panose="02020800000000000000" pitchFamily="18" charset="-128"/>
                <a:cs typeface="Times New Roman" panose="02020603050405020304" pitchFamily="18" charset="0"/>
              </a:rPr>
              <a:t>売上原価</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110,000</a:t>
            </a:r>
            <a:endPar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(2)</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仮払消費税</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仮受消費税を相殺して</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その差額を未払消費税として計上する。</a:t>
            </a: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借方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仮受消費税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144,000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仮払消費税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104,000</a:t>
            </a:r>
            <a:endPar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未払消費税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40,000</a:t>
            </a:r>
            <a:endPar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(3)</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通信費で費用処理した郵便切手のうち</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1,200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は未使用であったので</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貯蔵品勘定に</a:t>
            </a:r>
          </a:p>
          <a:p>
            <a:pPr algn="just">
              <a:lnSpc>
                <a:spcPct val="150000"/>
              </a:lnSpc>
              <a:spcAft>
                <a:spcPts val="0"/>
              </a:spcAft>
            </a:pP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　　 振替える。</a:t>
            </a: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借方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貯蔵品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1,200</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通信費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1,200</a:t>
            </a:r>
            <a:endPar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(4)</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現金の実際有高は</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97,300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帳簿</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有高は</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98,100</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円</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であった。帳簿残高との差額は</a:t>
            </a:r>
            <a:endPar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雑損失とした。</a:t>
            </a: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借方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雑損失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800</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現金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800</a:t>
            </a:r>
            <a:endPar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lgn="just">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(5)</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給料の未払分</a:t>
            </a: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32,000</a:t>
            </a:r>
            <a:r>
              <a:rPr lang="ja-JP" altLang="en-US" sz="1400" kern="100" dirty="0">
                <a:latin typeface="HGS明朝B" panose="02020800000000000000" pitchFamily="18" charset="-128"/>
                <a:ea typeface="HGS明朝B" panose="02020800000000000000" pitchFamily="18" charset="-128"/>
                <a:cs typeface="Times New Roman" panose="02020603050405020304" pitchFamily="18" charset="0"/>
              </a:rPr>
              <a:t>円</a:t>
            </a:r>
            <a:r>
              <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rPr>
              <a:t>を計上する。</a:t>
            </a:r>
          </a:p>
          <a:p>
            <a:pPr algn="just">
              <a:lnSpc>
                <a:spcPct val="150000"/>
              </a:lnSpc>
              <a:spcAft>
                <a:spcPts val="0"/>
              </a:spcAft>
            </a:pP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借方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給料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32,000</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貸方</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a:t>
            </a:r>
            <a:r>
              <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未払給料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32,000    </a:t>
            </a:r>
            <a:endPar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78078222-46D4-4043-B71D-612647994CE7}"/>
              </a:ext>
            </a:extLst>
          </p:cNvPr>
          <p:cNvSpPr/>
          <p:nvPr/>
        </p:nvSpPr>
        <p:spPr>
          <a:xfrm>
            <a:off x="1585786" y="969704"/>
            <a:ext cx="45719" cy="52740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105487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fade">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fade">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fade">
                                      <p:cBhvr>
                                        <p:cTn id="77" dur="500"/>
                                        <p:tgtEl>
                                          <p:spTgt spid="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
                                            <p:txEl>
                                              <p:pRg st="15" end="15"/>
                                            </p:txEl>
                                          </p:spTgt>
                                        </p:tgtEl>
                                        <p:attrNameLst>
                                          <p:attrName>style.visibility</p:attrName>
                                        </p:attrNameLst>
                                      </p:cBhvr>
                                      <p:to>
                                        <p:strVal val="visible"/>
                                      </p:to>
                                    </p:set>
                                    <p:animEffect transition="in" filter="fade">
                                      <p:cBhvr>
                                        <p:cTn id="82"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15480" y="277204"/>
            <a:ext cx="7886700" cy="399578"/>
          </a:xfrm>
        </p:spPr>
        <p:txBody>
          <a:bodyPr/>
          <a:lstStyle/>
          <a:p>
            <a:r>
              <a:rPr lang="ja-JP" altLang="en-US" sz="1400" dirty="0">
                <a:solidFill>
                  <a:srgbClr val="000000"/>
                </a:solidFill>
                <a:latin typeface="HGS明朝B" panose="02020800000000000000" pitchFamily="18" charset="-128"/>
                <a:ea typeface="HGS明朝B" panose="02020800000000000000" pitchFamily="18" charset="-128"/>
              </a:rPr>
              <a:t>問題</a:t>
            </a:r>
            <a:r>
              <a:rPr lang="en-US" altLang="ja-JP" sz="1400" dirty="0">
                <a:solidFill>
                  <a:srgbClr val="000000"/>
                </a:solidFill>
                <a:latin typeface="HGS明朝B" panose="02020800000000000000" pitchFamily="18" charset="-128"/>
                <a:ea typeface="HGS明朝B" panose="02020800000000000000" pitchFamily="18" charset="-128"/>
              </a:rPr>
              <a:t>15</a:t>
            </a:r>
            <a:r>
              <a:rPr lang="ja-JP" altLang="en-US" sz="1400" dirty="0">
                <a:solidFill>
                  <a:srgbClr val="000000"/>
                </a:solidFill>
                <a:latin typeface="HGS明朝B" panose="02020800000000000000" pitchFamily="18" charset="-128"/>
                <a:ea typeface="HGS明朝B" panose="02020800000000000000" pitchFamily="18" charset="-128"/>
              </a:rPr>
              <a:t>①</a:t>
            </a:r>
            <a:r>
              <a:rPr lang="en-US" altLang="ja-JP" sz="1400" dirty="0">
                <a:solidFill>
                  <a:srgbClr val="000000"/>
                </a:solidFill>
                <a:latin typeface="HGS明朝B" panose="02020800000000000000" pitchFamily="18" charset="-128"/>
                <a:ea typeface="HGS明朝B" panose="02020800000000000000" pitchFamily="18" charset="-128"/>
              </a:rPr>
              <a:t>-2</a:t>
            </a:r>
            <a:r>
              <a:rPr lang="ja-JP" altLang="en-US" sz="1400" dirty="0">
                <a:solidFill>
                  <a:srgbClr val="000000"/>
                </a:solidFill>
                <a:latin typeface="HGS明朝B" panose="02020800000000000000" pitchFamily="18" charset="-128"/>
                <a:ea typeface="HGS明朝B" panose="02020800000000000000" pitchFamily="18" charset="-128"/>
              </a:rPr>
              <a:t>　解説</a:t>
            </a:r>
            <a:endParaRPr kumimoji="1" lang="ja-JP" altLang="en-US" dirty="0"/>
          </a:p>
        </p:txBody>
      </p:sp>
      <p:sp>
        <p:nvSpPr>
          <p:cNvPr id="5" name="フッター プレースホルダー 2">
            <a:extLst>
              <a:ext uri="{FF2B5EF4-FFF2-40B4-BE49-F238E27FC236}">
                <a16:creationId xmlns:a16="http://schemas.microsoft.com/office/drawing/2014/main" id="{2D38A85F-DD90-4988-85D6-801001C23D8F}"/>
              </a:ext>
            </a:extLst>
          </p:cNvPr>
          <p:cNvSpPr>
            <a:spLocks noGrp="1"/>
          </p:cNvSpPr>
          <p:nvPr>
            <p:ph type="ftr" sz="quarter" idx="11"/>
          </p:nvPr>
        </p:nvSpPr>
        <p:spPr>
          <a:xfrm>
            <a:off x="2351584" y="6453337"/>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4" name="スライド番号プレースホルダー 3">
            <a:extLst>
              <a:ext uri="{FF2B5EF4-FFF2-40B4-BE49-F238E27FC236}">
                <a16:creationId xmlns:a16="http://schemas.microsoft.com/office/drawing/2014/main" id="{4D2AA4ED-F334-4155-B30C-18DB12D2240D}"/>
              </a:ext>
            </a:extLst>
          </p:cNvPr>
          <p:cNvSpPr>
            <a:spLocks noGrp="1"/>
          </p:cNvSpPr>
          <p:nvPr>
            <p:ph type="sldNum" sz="quarter" idx="12"/>
          </p:nvPr>
        </p:nvSpPr>
        <p:spPr/>
        <p:txBody>
          <a:bodyPr/>
          <a:lstStyle/>
          <a:p>
            <a:pPr>
              <a:defRPr/>
            </a:pPr>
            <a:fld id="{D75A7DFD-EADF-4CA5-A26A-A6C96443689A}" type="slidenum">
              <a:rPr lang="en-US" altLang="ja-JP" smtClean="0"/>
              <a:pPr>
                <a:defRPr/>
              </a:pPr>
              <a:t>15</a:t>
            </a:fld>
            <a:endParaRPr lang="en-US" altLang="ja-JP"/>
          </a:p>
        </p:txBody>
      </p:sp>
      <p:sp>
        <p:nvSpPr>
          <p:cNvPr id="3" name="正方形/長方形 2"/>
          <p:cNvSpPr/>
          <p:nvPr/>
        </p:nvSpPr>
        <p:spPr>
          <a:xfrm>
            <a:off x="1991544" y="692696"/>
            <a:ext cx="7056783" cy="5858848"/>
          </a:xfrm>
          <a:prstGeom prst="rect">
            <a:avLst/>
          </a:prstGeom>
        </p:spPr>
        <p:txBody>
          <a:bodyPr wrap="square">
            <a:spAutoFit/>
          </a:bodyPr>
          <a:lstStyle/>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(6)</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電子記録債権及び売掛金の期末残高に対して４％の貸倒引当金を差額補充法に</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より設定する。</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貸倒引当金繰入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8,500</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貸倒引当金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8,500</a:t>
            </a:r>
          </a:p>
          <a:p>
            <a:pPr algn="just">
              <a:spcAft>
                <a:spcPts val="0"/>
              </a:spcAft>
            </a:pPr>
            <a:r>
              <a:rPr lang="ja-JP" altLang="en-US" sz="1400" kern="100" dirty="0">
                <a:solidFill>
                  <a:srgbClr val="843C0C"/>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(130,000 + 160,000    )</a:t>
            </a:r>
            <a:r>
              <a:rPr lang="ja-JP" altLang="ja-JP"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×4 %</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 3,100</a:t>
            </a:r>
            <a:endParaRPr lang="ja-JP" altLang="ja-JP" sz="1400" dirty="0">
              <a:solidFill>
                <a:schemeClr val="accent2">
                  <a:lumMod val="50000"/>
                </a:schemeClr>
              </a:solidFill>
              <a:latin typeface="HGS明朝B" panose="02020800000000000000" pitchFamily="18" charset="-128"/>
              <a:ea typeface="HGS明朝B" panose="02020800000000000000" pitchFamily="18" charset="-128"/>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(7)</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建物と備品について</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次の条件で定額法により減価償却をおこなう。</a:t>
            </a:r>
            <a:endPar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ja-JP" altLang="en-US" sz="1400" kern="100" dirty="0">
                <a:solidFill>
                  <a:srgbClr val="000000"/>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建物：残存価額ゼロ</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耐用年数</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40</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年</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en-US" sz="1400" dirty="0">
                <a:latin typeface="HGS明朝B" panose="02020800000000000000" pitchFamily="18" charset="-128"/>
                <a:ea typeface="HGS明朝B" panose="02020800000000000000" pitchFamily="18" charset="-128"/>
                <a:cs typeface="ＭＳ Ｐゴシック" panose="020B0600070205080204" pitchFamily="50" charset="-128"/>
              </a:rPr>
              <a:t>帳簿</a:t>
            </a:r>
            <a:r>
              <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rPr>
              <a:t>価額</a:t>
            </a:r>
            <a:r>
              <a:rPr lang="en-US" altLang="ja-JP" sz="1400" dirty="0">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latin typeface="HGS明朝B" panose="02020800000000000000" pitchFamily="18" charset="-128"/>
                <a:ea typeface="HGS明朝B" panose="02020800000000000000" pitchFamily="18" charset="-128"/>
              </a:rPr>
              <a:t>980</a:t>
            </a:r>
            <a:r>
              <a:rPr lang="ja-JP" altLang="en-US" sz="1400" dirty="0">
                <a:latin typeface="HGS明朝B" panose="02020800000000000000" pitchFamily="18" charset="-128"/>
                <a:ea typeface="HGS明朝B" panose="02020800000000000000" pitchFamily="18" charset="-128"/>
              </a:rPr>
              <a:t>、</a:t>
            </a:r>
            <a:r>
              <a:rPr lang="en-US" altLang="ja-JP" sz="1400" dirty="0">
                <a:latin typeface="HGS明朝B" panose="02020800000000000000" pitchFamily="18" charset="-128"/>
                <a:ea typeface="HGS明朝B" panose="02020800000000000000" pitchFamily="18" charset="-128"/>
              </a:rPr>
              <a:t>000</a:t>
            </a:r>
            <a:r>
              <a:rPr lang="ja-JP" altLang="en-US" sz="1400" dirty="0">
                <a:latin typeface="HGS明朝B" panose="02020800000000000000" pitchFamily="18" charset="-128"/>
                <a:ea typeface="HGS明朝B" panose="02020800000000000000" pitchFamily="18" charset="-128"/>
                <a:cs typeface="ＭＳ Ｐゴシック" panose="020B0600070205080204" pitchFamily="50" charset="-128"/>
              </a:rPr>
              <a:t>　</a:t>
            </a:r>
            <a:endParaRPr lang="en-US"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en-US" altLang="ja-JP" sz="1400" kern="100" dirty="0">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dirty="0">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rPr>
              <a:t>備品：残存価額ゼロ</a:t>
            </a:r>
            <a:r>
              <a:rPr lang="ja-JP" altLang="en-US" sz="1400" dirty="0">
                <a:latin typeface="HGS明朝B" panose="02020800000000000000" pitchFamily="18" charset="-128"/>
                <a:ea typeface="HGS明朝B" panose="02020800000000000000" pitchFamily="18" charset="-128"/>
                <a:cs typeface="ＭＳ Ｐゴシック" panose="020B0600070205080204" pitchFamily="50" charset="-128"/>
              </a:rPr>
              <a:t>、</a:t>
            </a:r>
            <a:r>
              <a:rPr lang="en-US" altLang="ja-JP" sz="1400" dirty="0">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rPr>
              <a:t>耐用年数</a:t>
            </a:r>
            <a:r>
              <a:rPr lang="en-US" altLang="ja-JP" sz="1400" dirty="0">
                <a:latin typeface="HGS明朝B" panose="02020800000000000000" pitchFamily="18" charset="-128"/>
                <a:ea typeface="HGS明朝B" panose="02020800000000000000" pitchFamily="18" charset="-128"/>
                <a:cs typeface="ＭＳ Ｐゴシック" panose="020B0600070205080204" pitchFamily="50" charset="-128"/>
              </a:rPr>
              <a:t>5</a:t>
            </a:r>
            <a:r>
              <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rPr>
              <a:t>年</a:t>
            </a:r>
            <a:r>
              <a:rPr lang="ja-JP" altLang="en-US" sz="1400" dirty="0">
                <a:latin typeface="HGS明朝B" panose="02020800000000000000" pitchFamily="18" charset="-128"/>
                <a:ea typeface="HGS明朝B" panose="02020800000000000000" pitchFamily="18" charset="-128"/>
                <a:cs typeface="ＭＳ Ｐゴシック" panose="020B0600070205080204" pitchFamily="50" charset="-128"/>
              </a:rPr>
              <a:t>　  帳簿</a:t>
            </a:r>
            <a:r>
              <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rPr>
              <a:t>価額</a:t>
            </a:r>
            <a:r>
              <a:rPr lang="en-US" altLang="ja-JP" sz="1400" dirty="0">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latin typeface="HGS明朝B" panose="02020800000000000000" pitchFamily="18" charset="-128"/>
                <a:ea typeface="HGS明朝B" panose="02020800000000000000" pitchFamily="18" charset="-128"/>
              </a:rPr>
              <a:t>246,000</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建物減価償却費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24,500</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建物減価償却累計額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24,500</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備品減価償却費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49,200</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備品減価償却累計額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49,200</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(8)</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支払家賃の残高は</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前期に支出した金額のうち当期にかかる</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5</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カ月分と</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当期の</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9</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月から</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12</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ヵ月分の金額を合計したものである。従って次期にかかる前払家賃を</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計上すること。なお家賃の月額は</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前期・当期ともに同じである。</a:t>
            </a:r>
            <a:endPar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endParaRPr>
          </a:p>
          <a:p>
            <a:pPr>
              <a:spcAft>
                <a:spcPts val="0"/>
              </a:spcAft>
            </a:pPr>
            <a:r>
              <a:rPr lang="ja-JP" altLang="en-US" sz="1400" kern="100" dirty="0">
                <a:solidFill>
                  <a:srgbClr val="000000"/>
                </a:solidFill>
                <a:latin typeface="HGS明朝B" panose="02020800000000000000" pitchFamily="18" charset="-128"/>
                <a:ea typeface="HGS明朝B" panose="02020800000000000000" pitchFamily="18" charset="-128"/>
                <a:cs typeface="Times New Roman" panose="02020603050405020304" pitchFamily="18" charset="0"/>
              </a:rPr>
              <a:t>　</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9</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月～</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3</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月 ＝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7</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か月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12</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か月 －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7</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か月 ＝ </a:t>
            </a:r>
            <a:r>
              <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5</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か月</a:t>
            </a:r>
            <a:endParaRPr lang="en-US"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spcAft>
                <a:spcPts val="0"/>
              </a:spcAft>
            </a:pP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170,000 ÷ (5</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か月</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12</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か月</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 5</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か月 </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50,000</a:t>
            </a:r>
            <a:endParaRPr lang="ja-JP" altLang="ja-JP"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前払家賃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50,000</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支払家賃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50,000</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(9)</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法人税</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事業税及び住民税が</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61,500</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円</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と計算されたので</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仮払法人税等との差額</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を未払法人税等として計上する。</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法人税等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61,500</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仮払法人税等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23,000</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a:p>
            <a:pPr>
              <a:lnSpc>
                <a:spcPct val="150000"/>
              </a:lnSpc>
              <a:spcAft>
                <a:spcPts val="0"/>
              </a:spcAft>
            </a:pP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未払法人税等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38,500</a:t>
            </a:r>
            <a:endParaRPr lang="ja-JP" altLang="ja-JP" sz="1400" kern="100" dirty="0">
              <a:latin typeface="HGS明朝B" panose="02020800000000000000" pitchFamily="18" charset="-128"/>
              <a:ea typeface="HGS明朝B" panose="02020800000000000000" pitchFamily="18"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96B7B386-01C1-4C74-9DE6-3A6BECE7B3AE}"/>
              </a:ext>
            </a:extLst>
          </p:cNvPr>
          <p:cNvSpPr/>
          <p:nvPr/>
        </p:nvSpPr>
        <p:spPr>
          <a:xfrm>
            <a:off x="1703512" y="692696"/>
            <a:ext cx="45719" cy="57522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43946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fade">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fade">
                                      <p:cBhvr>
                                        <p:cTn id="97"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99456" y="142041"/>
            <a:ext cx="7886700" cy="504056"/>
          </a:xfrm>
        </p:spPr>
        <p:txBody>
          <a:bodyPr>
            <a:normAutofit/>
          </a:bodyPr>
          <a:lstStyle/>
          <a:p>
            <a:pPr defTabSz="914400" eaLnBrk="0" fontAlgn="base" hangingPunct="0">
              <a:lnSpc>
                <a:spcPct val="150000"/>
              </a:lnSpc>
              <a:spcAft>
                <a:spcPct val="0"/>
              </a:spcAft>
              <a:defRPr/>
            </a:pPr>
            <a:r>
              <a:rPr lang="ja-JP" altLang="en-US" sz="1200" dirty="0">
                <a:solidFill>
                  <a:srgbClr val="000000"/>
                </a:solidFill>
                <a:latin typeface="HGS明朝B" panose="02020800000000000000" pitchFamily="18" charset="-128"/>
                <a:ea typeface="HGS明朝B" panose="02020800000000000000" pitchFamily="18" charset="-128"/>
              </a:rPr>
              <a:t>問題</a:t>
            </a:r>
            <a:r>
              <a:rPr lang="en-US" altLang="ja-JP" sz="1200" dirty="0">
                <a:solidFill>
                  <a:srgbClr val="000000"/>
                </a:solidFill>
                <a:latin typeface="HGS明朝B" panose="02020800000000000000" pitchFamily="18" charset="-128"/>
                <a:ea typeface="HGS明朝B" panose="02020800000000000000" pitchFamily="18" charset="-128"/>
              </a:rPr>
              <a:t>15</a:t>
            </a:r>
            <a:r>
              <a:rPr lang="ja-JP" altLang="en-US" sz="1200" dirty="0">
                <a:solidFill>
                  <a:srgbClr val="000000"/>
                </a:solidFill>
                <a:latin typeface="HGS明朝B" panose="02020800000000000000" pitchFamily="18" charset="-128"/>
                <a:ea typeface="HGS明朝B" panose="02020800000000000000" pitchFamily="18" charset="-128"/>
              </a:rPr>
              <a:t>②</a:t>
            </a:r>
            <a:endParaRPr lang="en-US" altLang="ja-JP" sz="1200" dirty="0">
              <a:solidFill>
                <a:srgbClr val="000000"/>
              </a:solidFill>
              <a:latin typeface="HGS明朝B" panose="02020800000000000000" pitchFamily="18" charset="-128"/>
              <a:ea typeface="HGS明朝B" panose="02020800000000000000" pitchFamily="18" charset="-128"/>
            </a:endParaRPr>
          </a:p>
        </p:txBody>
      </p:sp>
      <p:sp>
        <p:nvSpPr>
          <p:cNvPr id="5" name="フッター プレースホルダー 2">
            <a:extLst>
              <a:ext uri="{FF2B5EF4-FFF2-40B4-BE49-F238E27FC236}">
                <a16:creationId xmlns:a16="http://schemas.microsoft.com/office/drawing/2014/main" id="{96B67395-C675-44C1-AB04-9C55045AF815}"/>
              </a:ext>
            </a:extLst>
          </p:cNvPr>
          <p:cNvSpPr>
            <a:spLocks noGrp="1"/>
          </p:cNvSpPr>
          <p:nvPr>
            <p:ph type="ftr" sz="quarter" idx="11"/>
          </p:nvPr>
        </p:nvSpPr>
        <p:spPr>
          <a:xfrm>
            <a:off x="2351584" y="6545238"/>
            <a:ext cx="7056784" cy="268139"/>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85D5DDDA-2D57-414E-9486-7AF487A99408}"/>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C84B3BCB-01B7-46A3-BE96-6E9886C38C10}"/>
              </a:ext>
            </a:extLst>
          </p:cNvPr>
          <p:cNvSpPr>
            <a:spLocks noChangeArrowheads="1"/>
          </p:cNvSpPr>
          <p:nvPr/>
        </p:nvSpPr>
        <p:spPr bwMode="auto">
          <a:xfrm>
            <a:off x="1487488" y="646097"/>
            <a:ext cx="8064896" cy="590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次の</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 </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資料１</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と</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資料２</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にもとづいて、</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Ⅹ</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３年３月３１日の貸借対照表と損益計算書を作成しなさい。</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なお当期は</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Ⅹ2</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年</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4</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月</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日から</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Ⅹ3</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年</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3</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月</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31</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日までである。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ysClr val="windowText" lastClr="000000"/>
                </a:solidFill>
                <a:effectLst/>
                <a:uLnTx/>
                <a:uFillTx/>
                <a:latin typeface="HGP明朝B" panose="02020800000000000000" pitchFamily="18" charset="-128"/>
                <a:ea typeface="HGP明朝B" panose="02020800000000000000" pitchFamily="18" charset="-128"/>
                <a:cs typeface="+mn-cs"/>
              </a:rPr>
              <a:t>【 </a:t>
            </a:r>
            <a:r>
              <a:rPr kumimoji="1" lang="ja-JP" altLang="ja-JP" sz="1200" b="0" i="0" u="none" strike="noStrike" kern="1200" cap="none" spc="0" normalizeH="0" baseline="0" noProof="0" dirty="0">
                <a:ln>
                  <a:noFill/>
                </a:ln>
                <a:solidFill>
                  <a:sysClr val="windowText" lastClr="000000"/>
                </a:solidFill>
                <a:effectLst/>
                <a:uLnTx/>
                <a:uFillTx/>
                <a:latin typeface="HGP明朝B" panose="02020800000000000000" pitchFamily="18" charset="-128"/>
                <a:ea typeface="HGP明朝B" panose="02020800000000000000" pitchFamily="18" charset="-128"/>
                <a:cs typeface="+mn-cs"/>
              </a:rPr>
              <a:t>資料</a:t>
            </a:r>
            <a:r>
              <a:rPr kumimoji="1" lang="ja-JP" altLang="en-US" sz="1200" b="0" i="0" u="none" strike="noStrike" kern="1200" cap="none" spc="0" normalizeH="0" baseline="0" noProof="0" dirty="0">
                <a:ln>
                  <a:noFill/>
                </a:ln>
                <a:solidFill>
                  <a:sysClr val="windowText" lastClr="000000"/>
                </a:solidFill>
                <a:effectLst/>
                <a:uLnTx/>
                <a:uFillTx/>
                <a:latin typeface="HGP明朝B" panose="02020800000000000000" pitchFamily="18" charset="-128"/>
                <a:ea typeface="HGP明朝B" panose="02020800000000000000" pitchFamily="18" charset="-128"/>
                <a:cs typeface="+mn-cs"/>
              </a:rPr>
              <a:t>１</a:t>
            </a:r>
            <a:r>
              <a:rPr kumimoji="1" lang="en-US" altLang="ja-JP" sz="1200" b="0" i="0" u="none" strike="noStrike" kern="1200" cap="none" spc="0" normalizeH="0" baseline="0" noProof="0" dirty="0">
                <a:ln>
                  <a:noFill/>
                </a:ln>
                <a:solidFill>
                  <a:sysClr val="windowText" lastClr="000000"/>
                </a:solidFill>
                <a:effectLst/>
                <a:uLnTx/>
                <a:uFillTx/>
                <a:latin typeface="HGP明朝B" panose="02020800000000000000" pitchFamily="18" charset="-128"/>
                <a:ea typeface="HGP明朝B" panose="02020800000000000000" pitchFamily="18" charset="-128"/>
                <a:cs typeface="+mn-cs"/>
              </a:rPr>
              <a:t>】</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期末商品棚卸高は、</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96,000</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円である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(2)</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仮払消費税・仮受消費税を相殺して、その差額を未払消費税として計上する。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(3)</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当座預金の貸方残高を当座借越勘定に振替える。当社は銀行と借越限度額</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100,000</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円の当座借越契約</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　 を結んでいる。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(4)</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通信費で費用処理した郵便切手のうち</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12,000</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円は未使用であったので、貯蔵品勘定に振替える。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(5)</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現金の実際有高は</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65,000</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円であった。帳簿残高との差額を調査したところ、収入印紙を購入した時</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　 の仕訳が未記帳であることが判明した。</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(6)</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保険料の前払分</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18,000</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円を計上する。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(7)</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給料の未払分</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36,000</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円を計上する。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(8)</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電子記録債権及び売掛金の期末残高に対して５％の貸倒引当金を差額補充法により設定する。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(9)</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建物と備品について、次の条件で定額法により減価償却をおこなう。</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　 建物：残存価額ゼロ、耐用年数</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25</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年　　　</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 </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備品：残存価額ゼロ、耐用年数</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5</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年</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(10)</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借入金は当期</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12</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月</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日に下記の条件で借り受けたものである。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　　借入期間</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年、利率年４％、利息は返済時にまとめて支払う。従って利息の未払分を月割りで計上する。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(11)</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支払家賃の残高は、前期に支出した金額のうち当期にかかる</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4</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カ月分と、当期の</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8</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月から</a:t>
            </a: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12</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ヵ月分の金額</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　　 を合計したものである。従って次期にかかる前払家賃を計上すること。</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     </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なお家賃の月額は、前期・当期ともに同じである。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(12</a:t>
            </a:r>
            <a:r>
              <a:rPr kumimoji="1" lang="en-US" altLang="ja-JP" sz="1200" b="0" i="0" u="none" strike="noStrike" kern="1200" cap="none" spc="0" normalizeH="0" baseline="0" noProof="0" dirty="0">
                <a:ln>
                  <a:noFill/>
                </a:ln>
                <a:solidFill>
                  <a:prstClr val="black"/>
                </a:solidFill>
                <a:effectLst/>
                <a:uLnTx/>
                <a:uFillTx/>
                <a:latin typeface="HGP明朝B" panose="02020800000000000000" pitchFamily="18" charset="-128"/>
                <a:ea typeface="HGP明朝B" panose="020208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HGP明朝B" panose="02020800000000000000" pitchFamily="18" charset="-128"/>
                <a:ea typeface="HGP明朝B" panose="02020800000000000000" pitchFamily="18" charset="-128"/>
                <a:cs typeface="+mn-cs"/>
              </a:rPr>
              <a:t>法人税、事業税及び住民税が</a:t>
            </a:r>
            <a:r>
              <a:rPr kumimoji="1" lang="en-US" altLang="ja-JP" sz="1200" b="0" i="0" u="none" strike="noStrike" kern="1200" cap="none" spc="0" normalizeH="0" baseline="0" noProof="0" dirty="0">
                <a:ln>
                  <a:noFill/>
                </a:ln>
                <a:solidFill>
                  <a:prstClr val="black"/>
                </a:solidFill>
                <a:effectLst/>
                <a:uLnTx/>
                <a:uFillTx/>
                <a:latin typeface="HGP明朝B" panose="02020800000000000000" pitchFamily="18" charset="-128"/>
                <a:ea typeface="HGP明朝B" panose="02020800000000000000" pitchFamily="18" charset="-128"/>
                <a:cs typeface="+mn-cs"/>
              </a:rPr>
              <a:t>49,800</a:t>
            </a:r>
            <a:r>
              <a:rPr kumimoji="1" lang="ja-JP" altLang="en-US" sz="1200" b="0" i="0" u="none" strike="noStrike" kern="1200" cap="none" spc="0" normalizeH="0" baseline="0" noProof="0" dirty="0">
                <a:ln>
                  <a:noFill/>
                </a:ln>
                <a:solidFill>
                  <a:prstClr val="black"/>
                </a:solidFill>
                <a:effectLst/>
                <a:uLnTx/>
                <a:uFillTx/>
                <a:latin typeface="HGP明朝B" panose="02020800000000000000" pitchFamily="18" charset="-128"/>
                <a:ea typeface="HGP明朝B" panose="02020800000000000000" pitchFamily="18" charset="-128"/>
                <a:cs typeface="+mn-cs"/>
              </a:rPr>
              <a:t>円と計算されたので、仮払法人税等との差額</a:t>
            </a:r>
            <a:r>
              <a:rPr kumimoji="1" lang="ja-JP" altLang="en-US"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rPr>
              <a:t>を未払法人税等として計上する。</a:t>
            </a:r>
            <a:endParaRPr kumimoji="1" lang="en-US" altLang="ja-JP" sz="1200" b="0" i="0" u="none" strike="noStrike" kern="1200" cap="none" spc="0" normalizeH="0" baseline="0" noProof="0" dirty="0">
              <a:ln>
                <a:noFill/>
              </a:ln>
              <a:solidFill>
                <a:srgbClr val="000000"/>
              </a:solidFill>
              <a:effectLst/>
              <a:uLnTx/>
              <a:uFillTx/>
              <a:latin typeface="HGP明朝B" panose="02020800000000000000" pitchFamily="18" charset="-128"/>
              <a:ea typeface="HGP明朝B" panose="02020800000000000000" pitchFamily="18" charset="-128"/>
              <a:cs typeface="+mn-cs"/>
            </a:endParaRPr>
          </a:p>
        </p:txBody>
      </p:sp>
    </p:spTree>
    <p:custDataLst>
      <p:tags r:id="rId1"/>
    </p:custDataLst>
    <p:extLst>
      <p:ext uri="{BB962C8B-B14F-4D97-AF65-F5344CB8AC3E}">
        <p14:creationId xmlns:p14="http://schemas.microsoft.com/office/powerpoint/2010/main" val="343984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fade">
                                      <p:cBhvr>
                                        <p:cTn id="82" dur="5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fade">
                                      <p:cBhvr>
                                        <p:cTn id="87" dur="500"/>
                                        <p:tgtEl>
                                          <p:spTgt spid="4">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txEl>
                                              <p:pRg st="17" end="17"/>
                                            </p:txEl>
                                          </p:spTgt>
                                        </p:tgtEl>
                                        <p:attrNameLst>
                                          <p:attrName>style.visibility</p:attrName>
                                        </p:attrNameLst>
                                      </p:cBhvr>
                                      <p:to>
                                        <p:strVal val="visible"/>
                                      </p:to>
                                    </p:set>
                                    <p:animEffect transition="in" filter="fade">
                                      <p:cBhvr>
                                        <p:cTn id="92" dur="500"/>
                                        <p:tgtEl>
                                          <p:spTgt spid="4">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
                                            <p:txEl>
                                              <p:pRg st="18" end="18"/>
                                            </p:txEl>
                                          </p:spTgt>
                                        </p:tgtEl>
                                        <p:attrNameLst>
                                          <p:attrName>style.visibility</p:attrName>
                                        </p:attrNameLst>
                                      </p:cBhvr>
                                      <p:to>
                                        <p:strVal val="visible"/>
                                      </p:to>
                                    </p:set>
                                    <p:animEffect transition="in" filter="fade">
                                      <p:cBhvr>
                                        <p:cTn id="97" dur="500"/>
                                        <p:tgtEl>
                                          <p:spTgt spid="4">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4">
                                            <p:txEl>
                                              <p:pRg st="19" end="19"/>
                                            </p:txEl>
                                          </p:spTgt>
                                        </p:tgtEl>
                                        <p:attrNameLst>
                                          <p:attrName>style.visibility</p:attrName>
                                        </p:attrNameLst>
                                      </p:cBhvr>
                                      <p:to>
                                        <p:strVal val="visible"/>
                                      </p:to>
                                    </p:set>
                                    <p:animEffect transition="in" filter="fade">
                                      <p:cBhvr>
                                        <p:cTn id="102" dur="500"/>
                                        <p:tgtEl>
                                          <p:spTgt spid="4">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4">
                                            <p:txEl>
                                              <p:pRg st="20" end="20"/>
                                            </p:txEl>
                                          </p:spTgt>
                                        </p:tgtEl>
                                        <p:attrNameLst>
                                          <p:attrName>style.visibility</p:attrName>
                                        </p:attrNameLst>
                                      </p:cBhvr>
                                      <p:to>
                                        <p:strVal val="visible"/>
                                      </p:to>
                                    </p:set>
                                    <p:animEffect transition="in" filter="fade">
                                      <p:cBhvr>
                                        <p:cTn id="107" dur="500"/>
                                        <p:tgtEl>
                                          <p:spTgt spid="4">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2B1C94B0-C184-4FC9-823A-E936EDDB7642}"/>
              </a:ext>
            </a:extLst>
          </p:cNvPr>
          <p:cNvSpPr>
            <a:spLocks noGrp="1"/>
          </p:cNvSpPr>
          <p:nvPr>
            <p:ph type="ftr" sz="quarter" idx="11"/>
          </p:nvPr>
        </p:nvSpPr>
        <p:spPr>
          <a:xfrm>
            <a:off x="2207568" y="6597352"/>
            <a:ext cx="8280920" cy="260648"/>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社長の実践経営講座　</a:t>
            </a:r>
            <a:r>
              <a:rPr kumimoji="1" lang="en-US" altLang="ja-JP"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 </a:t>
            </a:r>
            <a:r>
              <a:rPr kumimoji="1" lang="ja-JP" altLang="en-US" sz="9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t>国際会計コンソーシアム</a:t>
            </a:r>
            <a:endParaRPr kumimoji="1" lang="en-US" altLang="ja-JP" sz="9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3" name="スライド番号プレースホルダー 2">
            <a:extLst>
              <a:ext uri="{FF2B5EF4-FFF2-40B4-BE49-F238E27FC236}">
                <a16:creationId xmlns:a16="http://schemas.microsoft.com/office/drawing/2014/main" id="{7272664E-4622-4328-A5FC-1B266C06E1F1}"/>
              </a:ext>
            </a:extLst>
          </p:cNvPr>
          <p:cNvSpPr>
            <a:spLocks noGrp="1"/>
          </p:cNvSpPr>
          <p:nvPr>
            <p:ph type="sldNum" sz="quarter" idx="12"/>
          </p:nvPr>
        </p:nvSpPr>
        <p:spPr>
          <a:xfrm>
            <a:off x="8890689" y="6327681"/>
            <a:ext cx="2743200" cy="365125"/>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C30C812-0F45-4744-8703-5C00F42A8AB0}"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4" name="表 3">
            <a:extLst>
              <a:ext uri="{FF2B5EF4-FFF2-40B4-BE49-F238E27FC236}">
                <a16:creationId xmlns:a16="http://schemas.microsoft.com/office/drawing/2014/main" id="{BBAE6A48-D171-4A7A-967F-2C2AE94AF2BC}"/>
              </a:ext>
            </a:extLst>
          </p:cNvPr>
          <p:cNvGraphicFramePr>
            <a:graphicFrameLocks noGrp="1"/>
          </p:cNvGraphicFramePr>
          <p:nvPr/>
        </p:nvGraphicFramePr>
        <p:xfrm>
          <a:off x="839416" y="898865"/>
          <a:ext cx="7632848" cy="5509125"/>
        </p:xfrm>
        <a:graphic>
          <a:graphicData uri="http://schemas.openxmlformats.org/drawingml/2006/table">
            <a:tbl>
              <a:tblPr/>
              <a:tblGrid>
                <a:gridCol w="1928731">
                  <a:extLst>
                    <a:ext uri="{9D8B030D-6E8A-4147-A177-3AD203B41FA5}">
                      <a16:colId xmlns:a16="http://schemas.microsoft.com/office/drawing/2014/main" val="4120878992"/>
                    </a:ext>
                  </a:extLst>
                </a:gridCol>
                <a:gridCol w="3775386">
                  <a:extLst>
                    <a:ext uri="{9D8B030D-6E8A-4147-A177-3AD203B41FA5}">
                      <a16:colId xmlns:a16="http://schemas.microsoft.com/office/drawing/2014/main" val="1926004211"/>
                    </a:ext>
                  </a:extLst>
                </a:gridCol>
                <a:gridCol w="1928731">
                  <a:extLst>
                    <a:ext uri="{9D8B030D-6E8A-4147-A177-3AD203B41FA5}">
                      <a16:colId xmlns:a16="http://schemas.microsoft.com/office/drawing/2014/main" val="3190561695"/>
                    </a:ext>
                  </a:extLst>
                </a:gridCol>
              </a:tblGrid>
              <a:tr h="222501">
                <a:tc>
                  <a:txBody>
                    <a:bodyPr/>
                    <a:lstStyle/>
                    <a:p>
                      <a:pPr algn="l" fontAlgn="ct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5928" marR="5928" marT="5928" marB="0" anchor="ctr">
                    <a:lnL>
                      <a:noFill/>
                    </a:lnL>
                    <a:lnR>
                      <a:noFill/>
                    </a:lnR>
                    <a:lnT>
                      <a:noFill/>
                    </a:lnT>
                    <a:lnB>
                      <a:noFill/>
                    </a:lnB>
                  </a:tcPr>
                </a:tc>
                <a:tc>
                  <a:txBody>
                    <a:bodyPr/>
                    <a:lstStyle/>
                    <a:p>
                      <a:pPr algn="ctr" rtl="0" fontAlgn="ctr"/>
                      <a:r>
                        <a:rPr lang="zh-TW" altLang="en-US" sz="1200" b="0" i="0" u="none" strike="noStrike">
                          <a:solidFill>
                            <a:srgbClr val="000000"/>
                          </a:solidFill>
                          <a:effectLst/>
                          <a:latin typeface="HGS明朝B" panose="02020800000000000000" pitchFamily="18" charset="-128"/>
                          <a:ea typeface="HGS明朝B" panose="02020800000000000000" pitchFamily="18" charset="-128"/>
                        </a:rPr>
                        <a:t>決算前残高試算表</a:t>
                      </a:r>
                    </a:p>
                  </a:txBody>
                  <a:tcPr marL="5928" marR="5928" marT="5928"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5928" marR="5928" marT="5928" marB="0" anchor="ctr">
                    <a:lnL>
                      <a:noFill/>
                    </a:lnL>
                    <a:lnR>
                      <a:noFill/>
                    </a:lnR>
                    <a:lnT>
                      <a:noFill/>
                    </a:lnT>
                    <a:lnB>
                      <a:noFill/>
                    </a:lnB>
                  </a:tcPr>
                </a:tc>
                <a:extLst>
                  <a:ext uri="{0D108BD9-81ED-4DB2-BD59-A6C34878D82A}">
                    <a16:rowId xmlns:a16="http://schemas.microsoft.com/office/drawing/2014/main" val="575516933"/>
                  </a:ext>
                </a:extLst>
              </a:tr>
              <a:tr h="186614">
                <a:tc>
                  <a:txBody>
                    <a:bodyPr/>
                    <a:lstStyle/>
                    <a:p>
                      <a:pPr algn="l"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5928" marT="5928"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ct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Ⅹ3</a:t>
                      </a:r>
                      <a:r>
                        <a:rPr lang="ja-JP" altLang="en-US" sz="1200" b="0" i="0" u="none" strike="noStrike">
                          <a:solidFill>
                            <a:srgbClr val="000000"/>
                          </a:solidFill>
                          <a:effectLst/>
                          <a:latin typeface="HGS明朝B" panose="02020800000000000000" pitchFamily="18" charset="-128"/>
                          <a:ea typeface="HGS明朝B" panose="02020800000000000000" pitchFamily="18" charset="-128"/>
                        </a:rPr>
                        <a:t>年</a:t>
                      </a:r>
                      <a:r>
                        <a:rPr lang="en-US" altLang="ja-JP" sz="1200" b="0" i="0" u="none" strike="noStrike">
                          <a:solidFill>
                            <a:srgbClr val="000000"/>
                          </a:solidFill>
                          <a:effectLst/>
                          <a:latin typeface="HGS明朝B" panose="02020800000000000000" pitchFamily="18" charset="-128"/>
                          <a:ea typeface="HGS明朝B" panose="02020800000000000000" pitchFamily="18" charset="-128"/>
                        </a:rPr>
                        <a:t>3</a:t>
                      </a:r>
                      <a:r>
                        <a:rPr lang="ja-JP" altLang="en-US" sz="1200" b="0" i="0" u="none" strike="noStrike">
                          <a:solidFill>
                            <a:srgbClr val="000000"/>
                          </a:solidFill>
                          <a:effectLst/>
                          <a:latin typeface="HGS明朝B" panose="02020800000000000000" pitchFamily="18" charset="-128"/>
                          <a:ea typeface="HGS明朝B" panose="02020800000000000000" pitchFamily="18" charset="-128"/>
                        </a:rPr>
                        <a:t>月</a:t>
                      </a:r>
                      <a:r>
                        <a:rPr lang="en-US" altLang="ja-JP" sz="1200" b="0" i="0" u="none" strike="noStrike">
                          <a:solidFill>
                            <a:srgbClr val="000000"/>
                          </a:solidFill>
                          <a:effectLst/>
                          <a:latin typeface="HGS明朝B" panose="02020800000000000000" pitchFamily="18" charset="-128"/>
                          <a:ea typeface="HGS明朝B" panose="02020800000000000000" pitchFamily="18" charset="-128"/>
                        </a:rPr>
                        <a:t>31</a:t>
                      </a:r>
                      <a:r>
                        <a:rPr lang="ja-JP" altLang="en-US" sz="1200" b="0" i="0" u="none" strike="noStrike">
                          <a:solidFill>
                            <a:srgbClr val="000000"/>
                          </a:solidFill>
                          <a:effectLst/>
                          <a:latin typeface="HGS明朝B" panose="02020800000000000000" pitchFamily="18" charset="-128"/>
                          <a:ea typeface="HGS明朝B" panose="02020800000000000000" pitchFamily="18" charset="-128"/>
                        </a:rPr>
                        <a:t>日</a:t>
                      </a:r>
                    </a:p>
                  </a:txBody>
                  <a:tcPr marL="5928" marR="5928" marT="5928"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5928" marT="5928"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530321400"/>
                  </a:ext>
                </a:extLst>
              </a:tr>
              <a:tr h="186614">
                <a:tc>
                  <a:txBody>
                    <a:bodyPr/>
                    <a:lstStyle/>
                    <a:p>
                      <a:pPr algn="ct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借    方</a:t>
                      </a:r>
                    </a:p>
                  </a:txBody>
                  <a:tcPr marL="5928" marR="5928" marT="5928"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勘　定　科　目</a:t>
                      </a:r>
                    </a:p>
                  </a:txBody>
                  <a:tcPr marL="5928" marR="5928"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貸      方</a:t>
                      </a:r>
                    </a:p>
                  </a:txBody>
                  <a:tcPr marL="5928" marR="5928" marT="5928"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160518429"/>
                  </a:ext>
                </a:extLst>
              </a:tr>
              <a:tr h="179436">
                <a:tc>
                  <a:txBody>
                    <a:bodyPr/>
                    <a:lstStyle/>
                    <a:p>
                      <a:pPr algn="r" rtl="0"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66,000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現金</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00554208"/>
                  </a:ext>
                </a:extLst>
              </a:tr>
              <a:tr h="179436">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当座預金</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34,000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91178070"/>
                  </a:ext>
                </a:extLst>
              </a:tr>
              <a:tr h="179436">
                <a:tc>
                  <a:txBody>
                    <a:bodyPr/>
                    <a:lstStyle/>
                    <a:p>
                      <a:pPr algn="r" rtl="0"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323,000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zh-TW" altLang="en-US" sz="1200" b="0" i="0" u="none" strike="noStrike">
                          <a:solidFill>
                            <a:srgbClr val="000000"/>
                          </a:solidFill>
                          <a:effectLst/>
                          <a:latin typeface="HGS明朝B" panose="02020800000000000000" pitchFamily="18" charset="-128"/>
                          <a:ea typeface="HGS明朝B" panose="02020800000000000000" pitchFamily="18" charset="-128"/>
                        </a:rPr>
                        <a:t>電子記録債権</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62039492"/>
                  </a:ext>
                </a:extLst>
              </a:tr>
              <a:tr h="179436">
                <a:tc>
                  <a:txBody>
                    <a:bodyPr/>
                    <a:lstStyle/>
                    <a:p>
                      <a:pPr algn="r" rtl="0"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201,000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売掛金</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99912443"/>
                  </a:ext>
                </a:extLst>
              </a:tr>
              <a:tr h="179436">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154,000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仮払消費税</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62903473"/>
                  </a:ext>
                </a:extLst>
              </a:tr>
              <a:tr h="179436">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23,000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zh-CN" altLang="en-US" sz="1200" b="0" i="0" u="none" strike="noStrike">
                          <a:solidFill>
                            <a:srgbClr val="000000"/>
                          </a:solidFill>
                          <a:effectLst/>
                          <a:latin typeface="HGS明朝B" panose="02020800000000000000" pitchFamily="18" charset="-128"/>
                          <a:ea typeface="HGS明朝B" panose="02020800000000000000" pitchFamily="18" charset="-128"/>
                        </a:rPr>
                        <a:t>仮払法人税等</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22982312"/>
                  </a:ext>
                </a:extLst>
              </a:tr>
              <a:tr h="179436">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84,000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繰越商品</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11405905"/>
                  </a:ext>
                </a:extLst>
              </a:tr>
              <a:tr h="179436">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1,300,000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建物</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41323759"/>
                  </a:ext>
                </a:extLst>
              </a:tr>
              <a:tr h="179436">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zh-TW" altLang="en-US" sz="1200" b="0" i="0" u="none" strike="noStrike">
                          <a:solidFill>
                            <a:srgbClr val="000000"/>
                          </a:solidFill>
                          <a:effectLst/>
                          <a:latin typeface="HGS明朝B" panose="02020800000000000000" pitchFamily="18" charset="-128"/>
                          <a:ea typeface="HGS明朝B" panose="02020800000000000000" pitchFamily="18" charset="-128"/>
                        </a:rPr>
                        <a:t>建物減価償却累計額</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320,000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42337171"/>
                  </a:ext>
                </a:extLst>
              </a:tr>
              <a:tr h="179436">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352,000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備品</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28067130"/>
                  </a:ext>
                </a:extLst>
              </a:tr>
              <a:tr h="179436">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zh-TW" altLang="en-US" sz="1200" b="0" i="0" u="none" strike="noStrike">
                          <a:solidFill>
                            <a:srgbClr val="000000"/>
                          </a:solidFill>
                          <a:effectLst/>
                          <a:latin typeface="HGS明朝B" panose="02020800000000000000" pitchFamily="18" charset="-128"/>
                          <a:ea typeface="HGS明朝B" panose="02020800000000000000" pitchFamily="18" charset="-128"/>
                        </a:rPr>
                        <a:t>備品減価償却累計額</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98,000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61116480"/>
                  </a:ext>
                </a:extLst>
              </a:tr>
              <a:tr h="179436">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zh-TW" altLang="en-US" sz="1200" b="0" i="0" u="none" strike="noStrike" dirty="0">
                          <a:solidFill>
                            <a:srgbClr val="000000"/>
                          </a:solidFill>
                          <a:effectLst/>
                          <a:latin typeface="HGS明朝B" panose="02020800000000000000" pitchFamily="18" charset="-128"/>
                          <a:ea typeface="HGS明朝B" panose="02020800000000000000" pitchFamily="18" charset="-128"/>
                        </a:rPr>
                        <a:t>電子記録債務</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207,000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88678658"/>
                  </a:ext>
                </a:extLst>
              </a:tr>
              <a:tr h="179436">
                <a:tc>
                  <a:txBody>
                    <a:bodyPr/>
                    <a:lstStyle/>
                    <a:p>
                      <a:pPr algn="r" rtl="0"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169,000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17737790"/>
                  </a:ext>
                </a:extLst>
              </a:tr>
              <a:tr h="179436">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借入金</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84,000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42110443"/>
                  </a:ext>
                </a:extLst>
              </a:tr>
              <a:tr h="179436">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仮受消費税</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187,000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37934965"/>
                  </a:ext>
                </a:extLst>
              </a:tr>
              <a:tr h="179436">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貸倒引当金</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18,200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11961219"/>
                  </a:ext>
                </a:extLst>
              </a:tr>
              <a:tr h="179436">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資本金</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1,000,000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5555514"/>
                  </a:ext>
                </a:extLst>
              </a:tr>
              <a:tr h="179436">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zh-TW" altLang="en-US" sz="12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219,800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12140781"/>
                  </a:ext>
                </a:extLst>
              </a:tr>
              <a:tr h="179436">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売上</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2,341,000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24343778"/>
                  </a:ext>
                </a:extLst>
              </a:tr>
              <a:tr h="179436">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1,698,000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仕入</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95881804"/>
                  </a:ext>
                </a:extLst>
              </a:tr>
              <a:tr h="179436">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192,000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給料</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80176691"/>
                  </a:ext>
                </a:extLst>
              </a:tr>
              <a:tr h="179436">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160,000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支払家賃</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33563966"/>
                  </a:ext>
                </a:extLst>
              </a:tr>
              <a:tr h="179436">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40,000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通信費</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8751722"/>
                  </a:ext>
                </a:extLst>
              </a:tr>
              <a:tr h="179436">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23,000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租税公課</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98683765"/>
                  </a:ext>
                </a:extLst>
              </a:tr>
              <a:tr h="179436">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62,000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支払保険料</a:t>
                      </a:r>
                    </a:p>
                  </a:txBody>
                  <a:tcPr marL="71139" marR="71139"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735196266"/>
                  </a:ext>
                </a:extLst>
              </a:tr>
              <a:tr h="186614">
                <a:tc>
                  <a:txBody>
                    <a:bodyPr/>
                    <a:lstStyle/>
                    <a:p>
                      <a:pPr algn="r" rtl="0" fontAlgn="ctr"/>
                      <a:r>
                        <a:rPr lang="en-US" altLang="ja-JP" sz="1200" b="0" i="0" u="none" strike="noStrike">
                          <a:solidFill>
                            <a:srgbClr val="000000"/>
                          </a:solidFill>
                          <a:effectLst/>
                          <a:latin typeface="HGS明朝B" panose="02020800000000000000" pitchFamily="18" charset="-128"/>
                          <a:ea typeface="HGS明朝B" panose="02020800000000000000" pitchFamily="18" charset="-128"/>
                        </a:rPr>
                        <a:t>4,678,000</a:t>
                      </a:r>
                    </a:p>
                  </a:txBody>
                  <a:tcPr marL="5928" marR="71139" marT="5928"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effectLst/>
                          <a:latin typeface="HGS明朝B" panose="02020800000000000000" pitchFamily="18" charset="-128"/>
                          <a:ea typeface="HGS明朝B" panose="02020800000000000000" pitchFamily="18" charset="-128"/>
                        </a:rPr>
                        <a:t>　</a:t>
                      </a:r>
                    </a:p>
                  </a:txBody>
                  <a:tcPr marL="5928" marR="5928" marT="5928"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4,678,000</a:t>
                      </a:r>
                    </a:p>
                  </a:txBody>
                  <a:tcPr marL="5928" marR="71139" marT="5928"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297694029"/>
                  </a:ext>
                </a:extLst>
              </a:tr>
            </a:tbl>
          </a:graphicData>
        </a:graphic>
      </p:graphicFrame>
      <p:sp>
        <p:nvSpPr>
          <p:cNvPr id="5" name="タイトル 1">
            <a:extLst>
              <a:ext uri="{FF2B5EF4-FFF2-40B4-BE49-F238E27FC236}">
                <a16:creationId xmlns:a16="http://schemas.microsoft.com/office/drawing/2014/main" id="{4CD03485-A703-4998-82A4-E10625D3FB44}"/>
              </a:ext>
            </a:extLst>
          </p:cNvPr>
          <p:cNvSpPr txBox="1">
            <a:spLocks/>
          </p:cNvSpPr>
          <p:nvPr/>
        </p:nvSpPr>
        <p:spPr>
          <a:xfrm>
            <a:off x="1123652" y="381933"/>
            <a:ext cx="1207046" cy="327570"/>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j-cs"/>
              </a:rPr>
              <a:t>【</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j-cs"/>
              </a:rPr>
              <a:t>資料</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j-cs"/>
              </a:rPr>
              <a:t>2】</a:t>
            </a:r>
          </a:p>
        </p:txBody>
      </p:sp>
      <p:sp>
        <p:nvSpPr>
          <p:cNvPr id="6" name="正方形/長方形 5">
            <a:extLst>
              <a:ext uri="{FF2B5EF4-FFF2-40B4-BE49-F238E27FC236}">
                <a16:creationId xmlns:a16="http://schemas.microsoft.com/office/drawing/2014/main" id="{F079672F-0963-4167-AB6C-4F3D229C84E3}"/>
              </a:ext>
            </a:extLst>
          </p:cNvPr>
          <p:cNvSpPr/>
          <p:nvPr/>
        </p:nvSpPr>
        <p:spPr>
          <a:xfrm>
            <a:off x="973605" y="1166373"/>
            <a:ext cx="926315" cy="534034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7" name="正方形/長方形 6">
            <a:extLst>
              <a:ext uri="{FF2B5EF4-FFF2-40B4-BE49-F238E27FC236}">
                <a16:creationId xmlns:a16="http://schemas.microsoft.com/office/drawing/2014/main" id="{6E209B04-2543-4F63-93FE-52EE2F87A75C}"/>
              </a:ext>
            </a:extLst>
          </p:cNvPr>
          <p:cNvSpPr/>
          <p:nvPr/>
        </p:nvSpPr>
        <p:spPr>
          <a:xfrm>
            <a:off x="8476060" y="1166373"/>
            <a:ext cx="864096" cy="528009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Tree>
    <p:custDataLst>
      <p:tags r:id="rId1"/>
    </p:custDataLst>
    <p:extLst>
      <p:ext uri="{BB962C8B-B14F-4D97-AF65-F5344CB8AC3E}">
        <p14:creationId xmlns:p14="http://schemas.microsoft.com/office/powerpoint/2010/main" val="158320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47429" y="884614"/>
            <a:ext cx="7886700" cy="399578"/>
          </a:xfrm>
        </p:spPr>
        <p:txBody>
          <a:bodyPr>
            <a:normAutofit/>
          </a:bodyPr>
          <a:lstStyle/>
          <a:p>
            <a:r>
              <a:rPr lang="ja-JP" altLang="en-US" sz="1600" dirty="0">
                <a:solidFill>
                  <a:srgbClr val="000000"/>
                </a:solidFill>
                <a:latin typeface="HGS明朝B" panose="02020800000000000000" pitchFamily="18" charset="-128"/>
                <a:ea typeface="HGS明朝B" panose="02020800000000000000" pitchFamily="18" charset="-128"/>
              </a:rPr>
              <a:t>問題</a:t>
            </a:r>
            <a:r>
              <a:rPr lang="en-US" altLang="ja-JP" sz="1600" dirty="0">
                <a:solidFill>
                  <a:srgbClr val="000000"/>
                </a:solidFill>
                <a:latin typeface="HGS明朝B" panose="02020800000000000000" pitchFamily="18" charset="-128"/>
                <a:ea typeface="HGS明朝B" panose="02020800000000000000" pitchFamily="18" charset="-128"/>
              </a:rPr>
              <a:t>15</a:t>
            </a:r>
            <a:r>
              <a:rPr lang="ja-JP" altLang="en-US" sz="1600" dirty="0">
                <a:solidFill>
                  <a:srgbClr val="000000"/>
                </a:solidFill>
                <a:latin typeface="HGS明朝B" panose="02020800000000000000" pitchFamily="18" charset="-128"/>
                <a:ea typeface="HGS明朝B" panose="02020800000000000000" pitchFamily="18" charset="-128"/>
              </a:rPr>
              <a:t>②　解答用紙</a:t>
            </a:r>
            <a:endParaRPr kumimoji="1" lang="ja-JP" altLang="en-US" sz="1600" dirty="0"/>
          </a:p>
        </p:txBody>
      </p:sp>
      <p:sp>
        <p:nvSpPr>
          <p:cNvPr id="8" name="フッター プレースホルダー 2">
            <a:extLst>
              <a:ext uri="{FF2B5EF4-FFF2-40B4-BE49-F238E27FC236}">
                <a16:creationId xmlns:a16="http://schemas.microsoft.com/office/drawing/2014/main" id="{E9B357BE-26FC-4533-A9D8-B65190E277CB}"/>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7A6562F9-4A54-4B0D-B170-5459EFDF87E6}"/>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cxnSp>
        <p:nvCxnSpPr>
          <p:cNvPr id="5" name="直線コネクタ 4">
            <a:extLst>
              <a:ext uri="{FF2B5EF4-FFF2-40B4-BE49-F238E27FC236}">
                <a16:creationId xmlns:a16="http://schemas.microsoft.com/office/drawing/2014/main" id="{0D11549F-6CB5-4F22-8A0E-239E34728677}"/>
              </a:ext>
            </a:extLst>
          </p:cNvPr>
          <p:cNvCxnSpPr>
            <a:cxnSpLocks/>
          </p:cNvCxnSpPr>
          <p:nvPr/>
        </p:nvCxnSpPr>
        <p:spPr>
          <a:xfrm flipH="1">
            <a:off x="7248128" y="5661248"/>
            <a:ext cx="268035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619AA6F0-0B8B-4AD5-91C8-6A8B5F5664DD}"/>
              </a:ext>
            </a:extLst>
          </p:cNvPr>
          <p:cNvCxnSpPr>
            <a:cxnSpLocks/>
          </p:cNvCxnSpPr>
          <p:nvPr/>
        </p:nvCxnSpPr>
        <p:spPr>
          <a:xfrm flipH="1">
            <a:off x="7248128" y="5085184"/>
            <a:ext cx="1362472" cy="5760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7" name="表 6">
            <a:extLst>
              <a:ext uri="{FF2B5EF4-FFF2-40B4-BE49-F238E27FC236}">
                <a16:creationId xmlns:a16="http://schemas.microsoft.com/office/drawing/2014/main" id="{7C61B2A0-ACBB-4050-BBD1-63905D8BE1D4}"/>
              </a:ext>
            </a:extLst>
          </p:cNvPr>
          <p:cNvGraphicFramePr>
            <a:graphicFrameLocks noGrp="1"/>
          </p:cNvGraphicFramePr>
          <p:nvPr/>
        </p:nvGraphicFramePr>
        <p:xfrm>
          <a:off x="947429" y="1491410"/>
          <a:ext cx="10297141" cy="4464464"/>
        </p:xfrm>
        <a:graphic>
          <a:graphicData uri="http://schemas.openxmlformats.org/drawingml/2006/table">
            <a:tbl>
              <a:tblPr/>
              <a:tblGrid>
                <a:gridCol w="1287672">
                  <a:extLst>
                    <a:ext uri="{9D8B030D-6E8A-4147-A177-3AD203B41FA5}">
                      <a16:colId xmlns:a16="http://schemas.microsoft.com/office/drawing/2014/main" val="3648184754"/>
                    </a:ext>
                  </a:extLst>
                </a:gridCol>
                <a:gridCol w="1287672">
                  <a:extLst>
                    <a:ext uri="{9D8B030D-6E8A-4147-A177-3AD203B41FA5}">
                      <a16:colId xmlns:a16="http://schemas.microsoft.com/office/drawing/2014/main" val="969690499"/>
                    </a:ext>
                  </a:extLst>
                </a:gridCol>
                <a:gridCol w="1287672">
                  <a:extLst>
                    <a:ext uri="{9D8B030D-6E8A-4147-A177-3AD203B41FA5}">
                      <a16:colId xmlns:a16="http://schemas.microsoft.com/office/drawing/2014/main" val="2781750195"/>
                    </a:ext>
                  </a:extLst>
                </a:gridCol>
                <a:gridCol w="1287672">
                  <a:extLst>
                    <a:ext uri="{9D8B030D-6E8A-4147-A177-3AD203B41FA5}">
                      <a16:colId xmlns:a16="http://schemas.microsoft.com/office/drawing/2014/main" val="4212551382"/>
                    </a:ext>
                  </a:extLst>
                </a:gridCol>
                <a:gridCol w="1283437">
                  <a:extLst>
                    <a:ext uri="{9D8B030D-6E8A-4147-A177-3AD203B41FA5}">
                      <a16:colId xmlns:a16="http://schemas.microsoft.com/office/drawing/2014/main" val="1476088962"/>
                    </a:ext>
                  </a:extLst>
                </a:gridCol>
                <a:gridCol w="1287672">
                  <a:extLst>
                    <a:ext uri="{9D8B030D-6E8A-4147-A177-3AD203B41FA5}">
                      <a16:colId xmlns:a16="http://schemas.microsoft.com/office/drawing/2014/main" val="2438807869"/>
                    </a:ext>
                  </a:extLst>
                </a:gridCol>
                <a:gridCol w="1287672">
                  <a:extLst>
                    <a:ext uri="{9D8B030D-6E8A-4147-A177-3AD203B41FA5}">
                      <a16:colId xmlns:a16="http://schemas.microsoft.com/office/drawing/2014/main" val="1478919169"/>
                    </a:ext>
                  </a:extLst>
                </a:gridCol>
                <a:gridCol w="1287672">
                  <a:extLst>
                    <a:ext uri="{9D8B030D-6E8A-4147-A177-3AD203B41FA5}">
                      <a16:colId xmlns:a16="http://schemas.microsoft.com/office/drawing/2014/main" val="3969012262"/>
                    </a:ext>
                  </a:extLst>
                </a:gridCol>
              </a:tblGrid>
              <a:tr h="279029">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a:noFill/>
                    </a:lnL>
                    <a:lnR>
                      <a:noFill/>
                    </a:lnR>
                    <a:lnT>
                      <a:noFill/>
                    </a:lnT>
                    <a:lnB>
                      <a:noFill/>
                    </a:lnB>
                  </a:tcPr>
                </a:tc>
                <a:tc>
                  <a:txBody>
                    <a:bodyPr/>
                    <a:lstStyle/>
                    <a:p>
                      <a:pPr algn="l"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0" marT="0" marB="0" anchor="ctr">
                    <a:lnL>
                      <a:noFill/>
                    </a:lnL>
                    <a:lnR>
                      <a:noFill/>
                    </a:lnR>
                    <a:lnT>
                      <a:noFill/>
                    </a:lnT>
                    <a:lnB>
                      <a:noFill/>
                    </a:lnB>
                  </a:tcPr>
                </a:tc>
                <a:tc>
                  <a:txBody>
                    <a:bodyPr/>
                    <a:lstStyle/>
                    <a:p>
                      <a:pPr algn="l"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0" marT="0" marB="0" anchor="ctr">
                    <a:lnL>
                      <a:noFill/>
                    </a:lnL>
                    <a:lnR>
                      <a:noFill/>
                    </a:lnR>
                    <a:lnT>
                      <a:noFill/>
                    </a:lnT>
                    <a:lnB>
                      <a:noFill/>
                    </a:lnB>
                  </a:tcPr>
                </a:tc>
                <a:tc gridSpan="2">
                  <a:txBody>
                    <a:bodyPr/>
                    <a:lstStyle/>
                    <a:p>
                      <a:pPr algn="ctr" rtl="0"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貸　借　対　照　表</a:t>
                      </a:r>
                    </a:p>
                  </a:txBody>
                  <a:tcPr marL="0" marR="0" marT="0"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0" marT="0" marB="0" anchor="ctr">
                    <a:lnL>
                      <a:noFill/>
                    </a:lnL>
                    <a:lnR>
                      <a:noFill/>
                    </a:lnR>
                    <a:lnT>
                      <a:noFill/>
                    </a:lnT>
                    <a:lnB>
                      <a:noFill/>
                    </a:lnB>
                  </a:tcPr>
                </a:tc>
                <a:tc>
                  <a:txBody>
                    <a:bodyPr/>
                    <a:lstStyle/>
                    <a:p>
                      <a:pPr algn="dist"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342900" marR="342900" marT="0" marB="0" anchor="ctr">
                    <a:lnL>
                      <a:noFill/>
                    </a:lnL>
                    <a:lnR>
                      <a:noFill/>
                    </a:lnR>
                    <a:lnT>
                      <a:noFill/>
                    </a:lnT>
                    <a:lnB>
                      <a:noFill/>
                    </a:lnB>
                  </a:tcPr>
                </a:tc>
                <a:tc>
                  <a:txBody>
                    <a:bodyPr/>
                    <a:lstStyle/>
                    <a:p>
                      <a:pPr algn="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114300" marT="0" marB="0" anchor="ctr">
                    <a:lnL>
                      <a:noFill/>
                    </a:lnL>
                    <a:lnR>
                      <a:noFill/>
                    </a:lnR>
                    <a:lnT>
                      <a:noFill/>
                    </a:lnT>
                    <a:lnB>
                      <a:noFill/>
                    </a:lnB>
                  </a:tcPr>
                </a:tc>
                <a:extLst>
                  <a:ext uri="{0D108BD9-81ED-4DB2-BD59-A6C34878D82A}">
                    <a16:rowId xmlns:a16="http://schemas.microsoft.com/office/drawing/2014/main" val="858094611"/>
                  </a:ext>
                </a:extLst>
              </a:tr>
              <a:tr h="279029">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a:noFill/>
                    </a:lnL>
                    <a:lnR>
                      <a:noFill/>
                    </a:lnR>
                    <a:lnT>
                      <a:noFill/>
                    </a:lnT>
                    <a:lnB w="25400" cap="flat" cmpd="dbl" algn="ctr">
                      <a:solidFill>
                        <a:srgbClr val="FF0000"/>
                      </a:solidFill>
                      <a:prstDash val="solid"/>
                      <a:round/>
                      <a:headEnd type="none" w="med" len="med"/>
                      <a:tailEnd type="none" w="med" len="med"/>
                    </a:lnB>
                  </a:tcPr>
                </a:tc>
                <a:tc gridSpan="4">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Ⅹ3</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0" marR="0" marT="0"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485953411"/>
                  </a:ext>
                </a:extLst>
              </a:tr>
              <a:tr h="279029">
                <a:tc gridSpan="2">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資　　産</a:t>
                      </a:r>
                    </a:p>
                  </a:txBody>
                  <a:tcPr marL="114300" marR="114300" marT="0"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0" marR="0" marT="0"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負債及び純資産</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0" marR="0" marT="0"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479680374"/>
                  </a:ext>
                </a:extLst>
              </a:tr>
              <a:tr h="279029">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114300" marR="114300" marT="0"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電子記録債務</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a:noFill/>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80220595"/>
                  </a:ext>
                </a:extLst>
              </a:tr>
              <a:tr h="279029">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電子記録債権</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86808590"/>
                  </a:ext>
                </a:extLst>
              </a:tr>
              <a:tr h="279029">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借入金</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26712296"/>
                  </a:ext>
                </a:extLst>
              </a:tr>
              <a:tr h="279029">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当座借越</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97837346"/>
                  </a:ext>
                </a:extLst>
              </a:tr>
              <a:tr h="279029">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未払消費税</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63323982"/>
                  </a:ext>
                </a:extLst>
              </a:tr>
              <a:tr h="279029">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貯蔵品</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未払給料</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47234906"/>
                  </a:ext>
                </a:extLst>
              </a:tr>
              <a:tr h="279029">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前払保険料</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未払利息</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41287143"/>
                  </a:ext>
                </a:extLst>
              </a:tr>
              <a:tr h="279029">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前払家賃</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zh-CN" altLang="en-US" sz="1600" b="0" i="0" u="none" strike="noStrike" dirty="0">
                          <a:solidFill>
                            <a:srgbClr val="000000"/>
                          </a:solidFill>
                          <a:effectLst/>
                          <a:latin typeface="HGS明朝B" panose="02020800000000000000" pitchFamily="18" charset="-128"/>
                          <a:ea typeface="HGS明朝B" panose="02020800000000000000" pitchFamily="18" charset="-128"/>
                        </a:rPr>
                        <a:t>未払法人税等</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53153764"/>
                  </a:ext>
                </a:extLst>
              </a:tr>
              <a:tr h="279029">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建物</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20633044"/>
                  </a:ext>
                </a:extLst>
              </a:tr>
              <a:tr h="279029">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建物減価償却累計額</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16439588"/>
                  </a:ext>
                </a:extLst>
              </a:tr>
              <a:tr h="279029">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2059122"/>
                  </a:ext>
                </a:extLst>
              </a:tr>
              <a:tr h="279029">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備品減価償却累計額</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454708614"/>
                  </a:ext>
                </a:extLst>
              </a:tr>
              <a:tr h="279029">
                <a:tc gridSpan="2">
                  <a:txBody>
                    <a:bodyPr/>
                    <a:lstStyle/>
                    <a:p>
                      <a:pPr algn="dist"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a:noFill/>
                    </a:lnL>
                    <a:lnR>
                      <a:noFill/>
                    </a:lnR>
                    <a:lnT>
                      <a:noFill/>
                    </a:lnT>
                    <a:lnB>
                      <a:noFill/>
                    </a:lnB>
                  </a:tcPr>
                </a:tc>
                <a:tc hMerge="1">
                  <a:txBody>
                    <a:bodyPr/>
                    <a:lstStyle/>
                    <a:p>
                      <a:endParaRPr kumimoji="1" lang="ja-JP" altLang="en-US"/>
                    </a:p>
                  </a:txBody>
                  <a:tcPr/>
                </a:tc>
                <a:tc>
                  <a:txBody>
                    <a:bodyPr/>
                    <a:lstStyle/>
                    <a:p>
                      <a:pPr algn="dist"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3768824983"/>
                  </a:ext>
                </a:extLst>
              </a:tr>
            </a:tbl>
          </a:graphicData>
        </a:graphic>
      </p:graphicFrame>
      <p:sp>
        <p:nvSpPr>
          <p:cNvPr id="4" name="正方形/長方形 3">
            <a:extLst>
              <a:ext uri="{FF2B5EF4-FFF2-40B4-BE49-F238E27FC236}">
                <a16:creationId xmlns:a16="http://schemas.microsoft.com/office/drawing/2014/main" id="{A4155EAA-1685-42E0-900E-435E153E47E9}"/>
              </a:ext>
            </a:extLst>
          </p:cNvPr>
          <p:cNvSpPr/>
          <p:nvPr/>
        </p:nvSpPr>
        <p:spPr>
          <a:xfrm>
            <a:off x="4799856" y="2348879"/>
            <a:ext cx="1296144" cy="2880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792C1C7F-82CA-4D7A-93C2-6F12D88A0078}"/>
              </a:ext>
            </a:extLst>
          </p:cNvPr>
          <p:cNvSpPr/>
          <p:nvPr/>
        </p:nvSpPr>
        <p:spPr>
          <a:xfrm>
            <a:off x="4805586" y="3140968"/>
            <a:ext cx="1296144" cy="2880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20E26724-4CFB-4A1F-BB57-D3CD2DF79276}"/>
              </a:ext>
            </a:extLst>
          </p:cNvPr>
          <p:cNvSpPr/>
          <p:nvPr/>
        </p:nvSpPr>
        <p:spPr>
          <a:xfrm>
            <a:off x="4799856" y="5373220"/>
            <a:ext cx="1296144" cy="2880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F1AF1493-CDC3-4EE1-A747-AE704738438B}"/>
              </a:ext>
            </a:extLst>
          </p:cNvPr>
          <p:cNvSpPr/>
          <p:nvPr/>
        </p:nvSpPr>
        <p:spPr>
          <a:xfrm>
            <a:off x="4799856" y="4818885"/>
            <a:ext cx="1296144" cy="2880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B8117EAD-830B-4EAA-8023-D7A15AB5758A}"/>
              </a:ext>
            </a:extLst>
          </p:cNvPr>
          <p:cNvSpPr/>
          <p:nvPr/>
        </p:nvSpPr>
        <p:spPr>
          <a:xfrm>
            <a:off x="4799856" y="3756331"/>
            <a:ext cx="1296144" cy="76792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正方形/長方形 12">
            <a:extLst>
              <a:ext uri="{FF2B5EF4-FFF2-40B4-BE49-F238E27FC236}">
                <a16:creationId xmlns:a16="http://schemas.microsoft.com/office/drawing/2014/main" id="{7F2A5224-CA88-469A-BD3B-93BFF1823519}"/>
              </a:ext>
            </a:extLst>
          </p:cNvPr>
          <p:cNvSpPr/>
          <p:nvPr/>
        </p:nvSpPr>
        <p:spPr>
          <a:xfrm>
            <a:off x="9897249" y="3140968"/>
            <a:ext cx="1296144" cy="140689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a:extLst>
              <a:ext uri="{FF2B5EF4-FFF2-40B4-BE49-F238E27FC236}">
                <a16:creationId xmlns:a16="http://schemas.microsoft.com/office/drawing/2014/main" id="{D60B98A8-E4AF-42AE-9EC4-8461036EC9E3}"/>
              </a:ext>
            </a:extLst>
          </p:cNvPr>
          <p:cNvSpPr/>
          <p:nvPr/>
        </p:nvSpPr>
        <p:spPr>
          <a:xfrm>
            <a:off x="9897249" y="4842487"/>
            <a:ext cx="1296144" cy="2880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a:extLst>
              <a:ext uri="{FF2B5EF4-FFF2-40B4-BE49-F238E27FC236}">
                <a16:creationId xmlns:a16="http://schemas.microsoft.com/office/drawing/2014/main" id="{E393E880-07C2-4A9F-A296-40B463F3BC26}"/>
              </a:ext>
            </a:extLst>
          </p:cNvPr>
          <p:cNvSpPr/>
          <p:nvPr/>
        </p:nvSpPr>
        <p:spPr>
          <a:xfrm>
            <a:off x="4799856" y="5648866"/>
            <a:ext cx="1296144" cy="28802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正方形/長方形 17">
            <a:extLst>
              <a:ext uri="{FF2B5EF4-FFF2-40B4-BE49-F238E27FC236}">
                <a16:creationId xmlns:a16="http://schemas.microsoft.com/office/drawing/2014/main" id="{B634DFB7-7DF6-4991-9BC9-F8AF450C573A}"/>
              </a:ext>
            </a:extLst>
          </p:cNvPr>
          <p:cNvSpPr/>
          <p:nvPr/>
        </p:nvSpPr>
        <p:spPr>
          <a:xfrm>
            <a:off x="9972997" y="5645336"/>
            <a:ext cx="1296144" cy="28802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2351677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4"/>
                                        </p:tgtEl>
                                      </p:cBhvr>
                                    </p:animEffect>
                                    <p:set>
                                      <p:cBhvr>
                                        <p:cTn id="50" dur="1" fill="hold">
                                          <p:stCondLst>
                                            <p:cond delay="499"/>
                                          </p:stCondLst>
                                        </p:cTn>
                                        <p:tgtEl>
                                          <p:spTgt spid="4"/>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9"/>
                                        </p:tgtEl>
                                      </p:cBhvr>
                                    </p:animEffect>
                                    <p:set>
                                      <p:cBhvr>
                                        <p:cTn id="53" dur="1" fill="hold">
                                          <p:stCondLst>
                                            <p:cond delay="499"/>
                                          </p:stCondLst>
                                        </p:cTn>
                                        <p:tgtEl>
                                          <p:spTgt spid="9"/>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12"/>
                                        </p:tgtEl>
                                      </p:cBhvr>
                                    </p:animEffect>
                                    <p:set>
                                      <p:cBhvr>
                                        <p:cTn id="56" dur="1" fill="hold">
                                          <p:stCondLst>
                                            <p:cond delay="499"/>
                                          </p:stCondLst>
                                        </p:cTn>
                                        <p:tgtEl>
                                          <p:spTgt spid="12"/>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11"/>
                                        </p:tgtEl>
                                      </p:cBhvr>
                                    </p:animEffect>
                                    <p:set>
                                      <p:cBhvr>
                                        <p:cTn id="59" dur="1" fill="hold">
                                          <p:stCondLst>
                                            <p:cond delay="499"/>
                                          </p:stCondLst>
                                        </p:cTn>
                                        <p:tgtEl>
                                          <p:spTgt spid="11"/>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13"/>
                                        </p:tgtEl>
                                      </p:cBhvr>
                                    </p:animEffect>
                                    <p:set>
                                      <p:cBhvr>
                                        <p:cTn id="65" dur="1" fill="hold">
                                          <p:stCondLst>
                                            <p:cond delay="499"/>
                                          </p:stCondLst>
                                        </p:cTn>
                                        <p:tgtEl>
                                          <p:spTgt spid="13"/>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16"/>
                                        </p:tgtEl>
                                      </p:cBhvr>
                                    </p:animEffect>
                                    <p:set>
                                      <p:cBhvr>
                                        <p:cTn id="68" dur="1" fill="hold">
                                          <p:stCondLst>
                                            <p:cond delay="499"/>
                                          </p:stCondLst>
                                        </p:cTn>
                                        <p:tgtEl>
                                          <p:spTgt spid="16"/>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17"/>
                                        </p:tgtEl>
                                      </p:cBhvr>
                                    </p:animEffect>
                                    <p:set>
                                      <p:cBhvr>
                                        <p:cTn id="71" dur="1" fill="hold">
                                          <p:stCondLst>
                                            <p:cond delay="499"/>
                                          </p:stCondLst>
                                        </p:cTn>
                                        <p:tgtEl>
                                          <p:spTgt spid="17"/>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18"/>
                                        </p:tgtEl>
                                      </p:cBhvr>
                                    </p:animEffect>
                                    <p:set>
                                      <p:cBhvr>
                                        <p:cTn id="74"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6" grpId="0" animBg="1"/>
      <p:bldP spid="16" grpId="1" animBg="1"/>
      <p:bldP spid="17" grpId="0" animBg="1"/>
      <p:bldP spid="17" grpId="1" animBg="1"/>
      <p:bldP spid="18" grpId="0" animBg="1"/>
      <p:bldP spid="18"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03512" y="1032967"/>
            <a:ext cx="7886700" cy="471586"/>
          </a:xfrm>
        </p:spPr>
        <p:txBody>
          <a:bodyPr>
            <a:normAutofit/>
          </a:bodyPr>
          <a:lstStyle/>
          <a:p>
            <a:r>
              <a:rPr lang="ja-JP" altLang="en-US" sz="1600" dirty="0">
                <a:solidFill>
                  <a:srgbClr val="000000"/>
                </a:solidFill>
                <a:latin typeface="HGS明朝B" panose="02020800000000000000" pitchFamily="18" charset="-128"/>
                <a:ea typeface="HGS明朝B" panose="02020800000000000000" pitchFamily="18" charset="-128"/>
              </a:rPr>
              <a:t>問題</a:t>
            </a:r>
            <a:r>
              <a:rPr lang="en-US" altLang="ja-JP" sz="1600" dirty="0">
                <a:solidFill>
                  <a:srgbClr val="000000"/>
                </a:solidFill>
                <a:latin typeface="HGS明朝B" panose="02020800000000000000" pitchFamily="18" charset="-128"/>
                <a:ea typeface="HGS明朝B" panose="02020800000000000000" pitchFamily="18" charset="-128"/>
              </a:rPr>
              <a:t>15</a:t>
            </a:r>
            <a:r>
              <a:rPr lang="ja-JP" altLang="en-US" sz="1600" dirty="0">
                <a:solidFill>
                  <a:srgbClr val="000000"/>
                </a:solidFill>
                <a:latin typeface="HGS明朝B" panose="02020800000000000000" pitchFamily="18" charset="-128"/>
                <a:ea typeface="HGS明朝B" panose="02020800000000000000" pitchFamily="18" charset="-128"/>
              </a:rPr>
              <a:t>②</a:t>
            </a:r>
            <a:r>
              <a:rPr lang="en-US" altLang="ja-JP" sz="1600" dirty="0">
                <a:solidFill>
                  <a:srgbClr val="000000"/>
                </a:solidFill>
                <a:latin typeface="HGS明朝B" panose="02020800000000000000" pitchFamily="18" charset="-128"/>
                <a:ea typeface="HGS明朝B" panose="02020800000000000000" pitchFamily="18" charset="-128"/>
              </a:rPr>
              <a:t>-2</a:t>
            </a:r>
            <a:r>
              <a:rPr lang="ja-JP" altLang="en-US" sz="1600" dirty="0">
                <a:solidFill>
                  <a:srgbClr val="000000"/>
                </a:solidFill>
                <a:latin typeface="HGS明朝B" panose="02020800000000000000" pitchFamily="18" charset="-128"/>
                <a:ea typeface="HGS明朝B" panose="02020800000000000000" pitchFamily="18" charset="-128"/>
              </a:rPr>
              <a:t>　解答用紙</a:t>
            </a:r>
            <a:endParaRPr kumimoji="1" lang="ja-JP" altLang="en-US" sz="1600" dirty="0"/>
          </a:p>
        </p:txBody>
      </p:sp>
      <p:sp>
        <p:nvSpPr>
          <p:cNvPr id="8" name="フッター プレースホルダー 2">
            <a:extLst>
              <a:ext uri="{FF2B5EF4-FFF2-40B4-BE49-F238E27FC236}">
                <a16:creationId xmlns:a16="http://schemas.microsoft.com/office/drawing/2014/main" id="{F7BA371F-C796-4915-84B1-4C03C376B4C3}"/>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948ABB60-9D18-47B8-9F13-CEB25C7F8B1F}"/>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5" name="表 4">
            <a:extLst>
              <a:ext uri="{FF2B5EF4-FFF2-40B4-BE49-F238E27FC236}">
                <a16:creationId xmlns:a16="http://schemas.microsoft.com/office/drawing/2014/main" id="{038B4130-FA31-44C0-B304-B027ADC20270}"/>
              </a:ext>
            </a:extLst>
          </p:cNvPr>
          <p:cNvGraphicFramePr>
            <a:graphicFrameLocks noGrp="1"/>
          </p:cNvGraphicFramePr>
          <p:nvPr/>
        </p:nvGraphicFramePr>
        <p:xfrm>
          <a:off x="1451484" y="1628800"/>
          <a:ext cx="9289032" cy="4432016"/>
        </p:xfrm>
        <a:graphic>
          <a:graphicData uri="http://schemas.openxmlformats.org/drawingml/2006/table">
            <a:tbl>
              <a:tblPr/>
              <a:tblGrid>
                <a:gridCol w="1549871">
                  <a:extLst>
                    <a:ext uri="{9D8B030D-6E8A-4147-A177-3AD203B41FA5}">
                      <a16:colId xmlns:a16="http://schemas.microsoft.com/office/drawing/2014/main" val="3549479774"/>
                    </a:ext>
                  </a:extLst>
                </a:gridCol>
                <a:gridCol w="1549871">
                  <a:extLst>
                    <a:ext uri="{9D8B030D-6E8A-4147-A177-3AD203B41FA5}">
                      <a16:colId xmlns:a16="http://schemas.microsoft.com/office/drawing/2014/main" val="2574892394"/>
                    </a:ext>
                  </a:extLst>
                </a:gridCol>
                <a:gridCol w="1544774">
                  <a:extLst>
                    <a:ext uri="{9D8B030D-6E8A-4147-A177-3AD203B41FA5}">
                      <a16:colId xmlns:a16="http://schemas.microsoft.com/office/drawing/2014/main" val="2785099442"/>
                    </a:ext>
                  </a:extLst>
                </a:gridCol>
                <a:gridCol w="1544774">
                  <a:extLst>
                    <a:ext uri="{9D8B030D-6E8A-4147-A177-3AD203B41FA5}">
                      <a16:colId xmlns:a16="http://schemas.microsoft.com/office/drawing/2014/main" val="3236003031"/>
                    </a:ext>
                  </a:extLst>
                </a:gridCol>
                <a:gridCol w="1549871">
                  <a:extLst>
                    <a:ext uri="{9D8B030D-6E8A-4147-A177-3AD203B41FA5}">
                      <a16:colId xmlns:a16="http://schemas.microsoft.com/office/drawing/2014/main" val="1311542121"/>
                    </a:ext>
                  </a:extLst>
                </a:gridCol>
                <a:gridCol w="1549871">
                  <a:extLst>
                    <a:ext uri="{9D8B030D-6E8A-4147-A177-3AD203B41FA5}">
                      <a16:colId xmlns:a16="http://schemas.microsoft.com/office/drawing/2014/main" val="4211459019"/>
                    </a:ext>
                  </a:extLst>
                </a:gridCol>
              </a:tblGrid>
              <a:tr h="277001">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gridSpan="2">
                  <a:txBody>
                    <a:bodyPr/>
                    <a:lstStyle/>
                    <a:p>
                      <a:pPr algn="ctr"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損　益　計　算　書</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720141596"/>
                  </a:ext>
                </a:extLst>
              </a:tr>
              <a:tr h="277001">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gridSpan="4">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自</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日至</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Ⅹ3</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693148784"/>
                  </a:ext>
                </a:extLst>
              </a:tr>
              <a:tr h="277001">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費　　用</a:t>
                      </a:r>
                    </a:p>
                  </a:txBody>
                  <a:tcPr marL="114300" marR="114300" marT="9525"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金額</a:t>
                      </a:r>
                    </a:p>
                  </a:txBody>
                  <a:tcPr marL="114300"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収　　益</a:t>
                      </a: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金額</a:t>
                      </a:r>
                    </a:p>
                  </a:txBody>
                  <a:tcPr marL="114300" marR="114300" marT="9525"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516818803"/>
                  </a:ext>
                </a:extLst>
              </a:tr>
              <a:tr h="277001">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売上原価</a:t>
                      </a:r>
                    </a:p>
                  </a:txBody>
                  <a:tcPr marL="114300" marR="114300" marT="9525"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59088290"/>
                  </a:ext>
                </a:extLst>
              </a:tr>
              <a:tr h="277001">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98909577"/>
                  </a:ext>
                </a:extLst>
              </a:tr>
              <a:tr h="277001">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21750261"/>
                  </a:ext>
                </a:extLst>
              </a:tr>
              <a:tr h="277001">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0223522"/>
                  </a:ext>
                </a:extLst>
              </a:tr>
              <a:tr h="277001">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92475962"/>
                  </a:ext>
                </a:extLst>
              </a:tr>
              <a:tr h="277001">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支払保険料</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39878657"/>
                  </a:ext>
                </a:extLst>
              </a:tr>
              <a:tr h="277001">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貸倒引当金繰入</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36877871"/>
                  </a:ext>
                </a:extLst>
              </a:tr>
              <a:tr h="277001">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建物減価償却費</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16147012"/>
                  </a:ext>
                </a:extLst>
              </a:tr>
              <a:tr h="277001">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備品減価償却費</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63213959"/>
                  </a:ext>
                </a:extLst>
              </a:tr>
              <a:tr h="277001">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支払利息</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692410"/>
                  </a:ext>
                </a:extLst>
              </a:tr>
              <a:tr h="277001">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法人税等</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64778099"/>
                  </a:ext>
                </a:extLst>
              </a:tr>
              <a:tr h="277001">
                <a:tc gridSpan="2">
                  <a:txBody>
                    <a:bodyPr/>
                    <a:lstStyle/>
                    <a:p>
                      <a:pPr algn="dist" fontAlgn="ctr"/>
                      <a:r>
                        <a:rPr lang="ja-JP" altLang="en-US" sz="1600" b="0" i="0" u="none" strike="noStrike" dirty="0">
                          <a:solidFill>
                            <a:srgbClr val="FF0000"/>
                          </a:solidFill>
                          <a:effectLst/>
                          <a:latin typeface="HGS明朝B" panose="02020800000000000000" pitchFamily="18" charset="-128"/>
                          <a:ea typeface="HGS明朝B" panose="02020800000000000000" pitchFamily="18" charset="-128"/>
                        </a:rPr>
                        <a:t>当期純利益</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FF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663047429"/>
                  </a:ext>
                </a:extLst>
              </a:tr>
              <a:tr h="277001">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gridSpan="2">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3934539388"/>
                  </a:ext>
                </a:extLst>
              </a:tr>
            </a:tbl>
          </a:graphicData>
        </a:graphic>
      </p:graphicFrame>
      <p:cxnSp>
        <p:nvCxnSpPr>
          <p:cNvPr id="6" name="直線コネクタ 5">
            <a:extLst>
              <a:ext uri="{FF2B5EF4-FFF2-40B4-BE49-F238E27FC236}">
                <a16:creationId xmlns:a16="http://schemas.microsoft.com/office/drawing/2014/main" id="{A530E53E-56E5-490C-8DBD-3B74DE6EFDC3}"/>
              </a:ext>
            </a:extLst>
          </p:cNvPr>
          <p:cNvCxnSpPr>
            <a:cxnSpLocks/>
          </p:cNvCxnSpPr>
          <p:nvPr/>
        </p:nvCxnSpPr>
        <p:spPr>
          <a:xfrm flipH="1">
            <a:off x="7558112" y="2749740"/>
            <a:ext cx="1620490" cy="30555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925F17D5-5220-40E6-ACBC-CF0A7E5235AB}"/>
              </a:ext>
            </a:extLst>
          </p:cNvPr>
          <p:cNvCxnSpPr>
            <a:cxnSpLocks/>
          </p:cNvCxnSpPr>
          <p:nvPr/>
        </p:nvCxnSpPr>
        <p:spPr>
          <a:xfrm flipH="1">
            <a:off x="7536160" y="5774076"/>
            <a:ext cx="164244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18812464-A4B9-483D-B877-C4DBF2D0083F}"/>
              </a:ext>
            </a:extLst>
          </p:cNvPr>
          <p:cNvSpPr/>
          <p:nvPr/>
        </p:nvSpPr>
        <p:spPr>
          <a:xfrm>
            <a:off x="4556198" y="2461712"/>
            <a:ext cx="1539802" cy="2880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FF988D21-F945-4EF7-A458-8F62070734F2}"/>
              </a:ext>
            </a:extLst>
          </p:cNvPr>
          <p:cNvSpPr/>
          <p:nvPr/>
        </p:nvSpPr>
        <p:spPr>
          <a:xfrm>
            <a:off x="4556198" y="5514970"/>
            <a:ext cx="1539801" cy="2880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398D83B7-4336-4F2C-8221-243933DC1AF7}"/>
              </a:ext>
            </a:extLst>
          </p:cNvPr>
          <p:cNvSpPr/>
          <p:nvPr/>
        </p:nvSpPr>
        <p:spPr>
          <a:xfrm>
            <a:off x="4556197" y="2749740"/>
            <a:ext cx="1539802" cy="275772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10CAB739-94E9-4B89-8573-F2FE49970D30}"/>
              </a:ext>
            </a:extLst>
          </p:cNvPr>
          <p:cNvSpPr/>
          <p:nvPr/>
        </p:nvSpPr>
        <p:spPr>
          <a:xfrm>
            <a:off x="4583831" y="5810505"/>
            <a:ext cx="1512167" cy="28802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正方形/長方形 12">
            <a:extLst>
              <a:ext uri="{FF2B5EF4-FFF2-40B4-BE49-F238E27FC236}">
                <a16:creationId xmlns:a16="http://schemas.microsoft.com/office/drawing/2014/main" id="{40A53407-A193-4CD4-83A6-74C8E9F43E4B}"/>
              </a:ext>
            </a:extLst>
          </p:cNvPr>
          <p:cNvSpPr/>
          <p:nvPr/>
        </p:nvSpPr>
        <p:spPr>
          <a:xfrm>
            <a:off x="9228349" y="5791647"/>
            <a:ext cx="1512167" cy="28802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60231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11"/>
                                        </p:tgtEl>
                                      </p:cBhvr>
                                    </p:animEffect>
                                    <p:set>
                                      <p:cBhvr>
                                        <p:cTn id="36" dur="1" fill="hold">
                                          <p:stCondLst>
                                            <p:cond delay="499"/>
                                          </p:stCondLst>
                                        </p:cTn>
                                        <p:tgtEl>
                                          <p:spTgt spid="11"/>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12"/>
                                        </p:tgtEl>
                                      </p:cBhvr>
                                    </p:animEffect>
                                    <p:set>
                                      <p:cBhvr>
                                        <p:cTn id="39" dur="1" fill="hold">
                                          <p:stCondLst>
                                            <p:cond delay="499"/>
                                          </p:stCondLst>
                                        </p:cTn>
                                        <p:tgtEl>
                                          <p:spTgt spid="12"/>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13"/>
                                        </p:tgtEl>
                                      </p:cBhvr>
                                    </p:animEffect>
                                    <p:set>
                                      <p:cBhvr>
                                        <p:cTn id="42"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2228AA2F-A6B7-4BEF-9334-8C4799E35F16}"/>
              </a:ext>
            </a:extLst>
          </p:cNvPr>
          <p:cNvSpPr>
            <a:spLocks noGrp="1"/>
          </p:cNvSpPr>
          <p:nvPr>
            <p:ph type="ftr" sz="quarter" idx="11"/>
          </p:nvPr>
        </p:nvSpPr>
        <p:spPr>
          <a:xfrm>
            <a:off x="2567608" y="6356352"/>
            <a:ext cx="6408712"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4" name="スライド番号プレースホルダー 3">
            <a:extLst>
              <a:ext uri="{FF2B5EF4-FFF2-40B4-BE49-F238E27FC236}">
                <a16:creationId xmlns:a16="http://schemas.microsoft.com/office/drawing/2014/main" id="{DD605812-16CA-459E-8D6F-13BCC4B55E27}"/>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9" name="Rectangle 3">
            <a:extLst>
              <a:ext uri="{FF2B5EF4-FFF2-40B4-BE49-F238E27FC236}">
                <a16:creationId xmlns:a16="http://schemas.microsoft.com/office/drawing/2014/main" id="{750DE3A8-1581-46D1-9E2C-8850ED3B5098}"/>
              </a:ext>
            </a:extLst>
          </p:cNvPr>
          <p:cNvSpPr txBox="1">
            <a:spLocks/>
          </p:cNvSpPr>
          <p:nvPr/>
        </p:nvSpPr>
        <p:spPr bwMode="auto">
          <a:xfrm>
            <a:off x="5441624" y="5113204"/>
            <a:ext cx="4798582" cy="989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ts val="600"/>
              </a:spcBef>
              <a:spcAft>
                <a:spcPct val="0"/>
              </a:spcAft>
              <a:buClr>
                <a:schemeClr val="accent1"/>
              </a:buClr>
              <a:buSzPct val="70000"/>
              <a:buFont typeface="Wingdings" panose="05000000000000000000" pitchFamily="2" charset="2"/>
              <a:buNone/>
              <a:defRPr kumimoji="1" sz="1800" b="1" kern="1200">
                <a:solidFill>
                  <a:schemeClr val="tx2"/>
                </a:solidFill>
                <a:latin typeface="+mn-lt"/>
                <a:ea typeface="+mn-ea"/>
                <a:cs typeface="+mn-cs"/>
              </a:defRPr>
            </a:lvl1pPr>
            <a:lvl2pPr marL="457200" indent="0" algn="ctr" rtl="0" eaLnBrk="0" fontAlgn="base" hangingPunct="0">
              <a:spcBef>
                <a:spcPct val="20000"/>
              </a:spcBef>
              <a:spcAft>
                <a:spcPct val="0"/>
              </a:spcAft>
              <a:buClr>
                <a:schemeClr val="accent1"/>
              </a:buClr>
              <a:buSzPct val="80000"/>
              <a:buFont typeface="Wingdings 2" panose="05020102010507070707" pitchFamily="18" charset="2"/>
              <a:buNone/>
              <a:defRPr kumimoji="1" sz="2100" kern="1200">
                <a:solidFill>
                  <a:schemeClr val="tx1"/>
                </a:solidFill>
                <a:latin typeface="+mn-lt"/>
                <a:ea typeface="+mn-ea"/>
                <a:cs typeface="+mn-cs"/>
              </a:defRPr>
            </a:lvl2pPr>
            <a:lvl3pPr marL="914400" indent="0" algn="ctr" rtl="0" eaLnBrk="0" fontAlgn="base" hangingPunct="0">
              <a:spcBef>
                <a:spcPct val="20000"/>
              </a:spcBef>
              <a:spcAft>
                <a:spcPct val="0"/>
              </a:spcAft>
              <a:buClr>
                <a:srgbClr val="E0752F"/>
              </a:buClr>
              <a:buSzPct val="60000"/>
              <a:buFont typeface="Wingdings" panose="05000000000000000000" pitchFamily="2" charset="2"/>
              <a:buNone/>
              <a:defRPr kumimoji="1" kern="1200">
                <a:solidFill>
                  <a:schemeClr val="tx1"/>
                </a:solidFill>
                <a:latin typeface="+mn-lt"/>
                <a:ea typeface="+mn-ea"/>
                <a:cs typeface="+mn-cs"/>
              </a:defRPr>
            </a:lvl3pPr>
            <a:lvl4pPr marL="1371600" indent="0" algn="ctr" rtl="0" eaLnBrk="0" fontAlgn="base" hangingPunct="0">
              <a:spcBef>
                <a:spcPct val="20000"/>
              </a:spcBef>
              <a:spcAft>
                <a:spcPct val="0"/>
              </a:spcAft>
              <a:buClr>
                <a:srgbClr val="FEC3AE"/>
              </a:buClr>
              <a:buSzPct val="60000"/>
              <a:buFont typeface="Wingdings" panose="05000000000000000000" pitchFamily="2" charset="2"/>
              <a:buNone/>
              <a:defRPr kumimoji="1" kern="1200">
                <a:solidFill>
                  <a:schemeClr val="tx1"/>
                </a:solidFill>
                <a:latin typeface="+mn-lt"/>
                <a:ea typeface="+mn-ea"/>
                <a:cs typeface="+mn-cs"/>
              </a:defRPr>
            </a:lvl4pPr>
            <a:lvl5pPr marL="1828800" indent="0" algn="ctr" rtl="0" eaLnBrk="0" fontAlgn="base" hangingPunct="0">
              <a:spcBef>
                <a:spcPct val="20000"/>
              </a:spcBef>
              <a:spcAft>
                <a:spcPct val="0"/>
              </a:spcAft>
              <a:buClr>
                <a:srgbClr val="BDCAE9"/>
              </a:buClr>
              <a:buSzPct val="68000"/>
              <a:buFont typeface="Wingdings 2" panose="05020102010507070707" pitchFamily="18" charset="2"/>
              <a:buNone/>
              <a:defRPr kumimoji="1"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1"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1"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1"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1" sz="1400" kern="1200" baseline="0">
                <a:solidFill>
                  <a:schemeClr val="tx2"/>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
                <a:srgbClr val="FDA023"/>
              </a:buClr>
              <a:buSzPct val="70000"/>
              <a:buFont typeface="Wingdings" panose="05000000000000000000" pitchFamily="2" charset="2"/>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一般社団法人国際会計コンソーシアム</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ctr" defTabSz="914400" rtl="0" eaLnBrk="1" fontAlgn="base" latinLnBrk="0" hangingPunct="1">
              <a:lnSpc>
                <a:spcPct val="100000"/>
              </a:lnSpc>
              <a:spcBef>
                <a:spcPts val="600"/>
              </a:spcBef>
              <a:spcAft>
                <a:spcPct val="0"/>
              </a:spcAft>
              <a:buClr>
                <a:srgbClr val="FDA023"/>
              </a:buClr>
              <a:buSzPct val="70000"/>
              <a:buFont typeface="Wingdings" panose="05000000000000000000" pitchFamily="2" charset="2"/>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東京都港区六本木</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丁目</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16</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番</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50</a:t>
            </a: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号</a:t>
            </a:r>
            <a:endPar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ctr" defTabSz="914400" rtl="0" eaLnBrk="1" fontAlgn="base" latinLnBrk="0" hangingPunct="1">
              <a:lnSpc>
                <a:spcPct val="100000"/>
              </a:lnSpc>
              <a:spcBef>
                <a:spcPts val="600"/>
              </a:spcBef>
              <a:spcAft>
                <a:spcPct val="0"/>
              </a:spcAft>
              <a:buClr>
                <a:srgbClr val="FDA023"/>
              </a:buClr>
              <a:buSzPct val="70000"/>
              <a:buFont typeface="Wingdings" panose="05000000000000000000" pitchFamily="2" charset="2"/>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六本木デュープレックス</a:t>
            </a:r>
            <a:r>
              <a:rPr kumimoji="1" lang="en-US" altLang="ja-JP"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M’s205</a:t>
            </a:r>
            <a:endPar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p:txBody>
      </p:sp>
      <p:sp>
        <p:nvSpPr>
          <p:cNvPr id="10" name="タイトル 1">
            <a:extLst>
              <a:ext uri="{FF2B5EF4-FFF2-40B4-BE49-F238E27FC236}">
                <a16:creationId xmlns:a16="http://schemas.microsoft.com/office/drawing/2014/main" id="{31DB00B0-3AA7-40D0-A1B0-A0095840344E}"/>
              </a:ext>
            </a:extLst>
          </p:cNvPr>
          <p:cNvSpPr txBox="1">
            <a:spLocks/>
          </p:cNvSpPr>
          <p:nvPr/>
        </p:nvSpPr>
        <p:spPr>
          <a:xfrm>
            <a:off x="2036088" y="1556792"/>
            <a:ext cx="8229600" cy="203823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HGS明朝B" panose="02020800000000000000" pitchFamily="18" charset="-128"/>
                <a:cs typeface="+mj-cs"/>
              </a:defRPr>
            </a:lvl1p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kumimoji="1" lang="ja-JP" altLang="en-US" sz="2400" i="0" u="none" strike="noStrike" kern="1200" cap="none" spc="0" normalizeH="0" baseline="0" noProof="0" dirty="0">
                <a:ln>
                  <a:noFill/>
                </a:ln>
                <a:solidFill>
                  <a:prstClr val="black"/>
                </a:solidFill>
                <a:effectLst/>
                <a:uLnTx/>
                <a:uFillTx/>
                <a:latin typeface="HGS明朝B" panose="02020800000000000000" pitchFamily="18" charset="-128"/>
              </a:rPr>
              <a:t>入門</a:t>
            </a:r>
            <a:r>
              <a:rPr kumimoji="1" lang="en-US" altLang="ja-JP" sz="2400" i="0" u="none" strike="noStrike" kern="1200" cap="none" spc="0" normalizeH="0" baseline="0" noProof="0" dirty="0">
                <a:ln>
                  <a:noFill/>
                </a:ln>
                <a:solidFill>
                  <a:prstClr val="black"/>
                </a:solidFill>
                <a:effectLst/>
                <a:uLnTx/>
                <a:uFillTx/>
                <a:latin typeface="HGS明朝B" panose="02020800000000000000" pitchFamily="18" charset="-128"/>
              </a:rPr>
              <a:t>―</a:t>
            </a:r>
            <a:r>
              <a:rPr kumimoji="1" lang="ja-JP" altLang="en-US" sz="2400" i="0" u="none" strike="noStrike" kern="1200" cap="none" spc="0" normalizeH="0" baseline="0" noProof="0" dirty="0">
                <a:ln>
                  <a:noFill/>
                </a:ln>
                <a:solidFill>
                  <a:prstClr val="black"/>
                </a:solidFill>
                <a:effectLst/>
                <a:uLnTx/>
                <a:uFillTx/>
                <a:latin typeface="HGS明朝B" panose="02020800000000000000" pitchFamily="18" charset="-128"/>
              </a:rPr>
              <a:t>社長の実践簿記　</a:t>
            </a:r>
            <a:endParaRPr kumimoji="1" lang="en-US" altLang="ja-JP" sz="2400" i="0" u="none" strike="noStrike" kern="1200" cap="none" spc="0" normalizeH="0" baseline="0" noProof="0" dirty="0">
              <a:ln>
                <a:noFill/>
              </a:ln>
              <a:solidFill>
                <a:prstClr val="black"/>
              </a:solidFill>
              <a:effectLst/>
              <a:uLnTx/>
              <a:uFillTx/>
              <a:latin typeface="HGS明朝B" panose="02020800000000000000" pitchFamily="18" charset="-128"/>
            </a:endParaRPr>
          </a:p>
          <a:p>
            <a:pPr marL="0" marR="0" lvl="0" indent="0" algn="ctr" defTabSz="914400" rtl="0" eaLnBrk="1" fontAlgn="auto" latinLnBrk="0" hangingPunct="1">
              <a:lnSpc>
                <a:spcPct val="100000"/>
              </a:lnSpc>
              <a:spcBef>
                <a:spcPct val="20000"/>
              </a:spcBef>
              <a:spcAft>
                <a:spcPts val="0"/>
              </a:spcAft>
              <a:buClrTx/>
              <a:buSzTx/>
              <a:buFontTx/>
              <a:buNone/>
              <a:tabLst/>
              <a:defRPr/>
            </a:pPr>
            <a:r>
              <a:rPr kumimoji="1" lang="ja-JP" altLang="en-US" sz="2400" i="0" u="none" strike="noStrike" kern="1200" cap="none" spc="0" normalizeH="0" baseline="0" noProof="0" dirty="0">
                <a:ln>
                  <a:noFill/>
                </a:ln>
                <a:solidFill>
                  <a:prstClr val="black"/>
                </a:solidFill>
                <a:effectLst/>
                <a:uLnTx/>
                <a:uFillTx/>
                <a:latin typeface="HGS明朝B" panose="02020800000000000000" pitchFamily="18" charset="-128"/>
              </a:rPr>
              <a:t>第</a:t>
            </a:r>
            <a:r>
              <a:rPr kumimoji="1" lang="en-US" altLang="ja-JP" sz="2400" i="0" u="none" strike="noStrike" kern="1200" cap="none" spc="0" normalizeH="0" baseline="0" noProof="0" dirty="0">
                <a:ln>
                  <a:noFill/>
                </a:ln>
                <a:solidFill>
                  <a:prstClr val="black"/>
                </a:solidFill>
                <a:effectLst/>
                <a:uLnTx/>
                <a:uFillTx/>
                <a:latin typeface="HGS明朝B" panose="02020800000000000000" pitchFamily="18" charset="-128"/>
              </a:rPr>
              <a:t>15</a:t>
            </a:r>
            <a:r>
              <a:rPr kumimoji="1" lang="ja-JP" altLang="en-US" sz="2400" i="0" u="none" strike="noStrike" kern="1200" cap="none" spc="0" normalizeH="0" baseline="0" noProof="0" dirty="0">
                <a:ln>
                  <a:noFill/>
                </a:ln>
                <a:solidFill>
                  <a:prstClr val="black"/>
                </a:solidFill>
                <a:effectLst/>
                <a:uLnTx/>
                <a:uFillTx/>
                <a:latin typeface="HGS明朝B" panose="02020800000000000000" pitchFamily="18" charset="-128"/>
              </a:rPr>
              <a:t>講　</a:t>
            </a:r>
            <a:r>
              <a:rPr kumimoji="1" lang="ja-JP" altLang="en-US" sz="2400" i="0" u="none" strike="noStrike" kern="1200" cap="all" spc="0" normalizeH="0" baseline="0" noProof="0" dirty="0">
                <a:ln>
                  <a:noFill/>
                </a:ln>
                <a:solidFill>
                  <a:prstClr val="black"/>
                </a:solidFill>
                <a:effectLst/>
                <a:uLnTx/>
                <a:uFillTx/>
                <a:latin typeface="HGS明朝B" panose="02020800000000000000" pitchFamily="18" charset="-128"/>
              </a:rPr>
              <a:t>財務諸表の作成</a:t>
            </a:r>
            <a:endParaRPr kumimoji="1" lang="en-US" altLang="ja-JP" sz="2400" i="0" u="none" strike="noStrike" kern="1200" cap="all" spc="0" normalizeH="0" baseline="0" noProof="0" dirty="0">
              <a:ln>
                <a:noFill/>
              </a:ln>
              <a:solidFill>
                <a:prstClr val="black"/>
              </a:solidFill>
              <a:effectLst/>
              <a:uLnTx/>
              <a:uFillTx/>
              <a:latin typeface="HGS明朝B" panose="02020800000000000000" pitchFamily="18" charset="-128"/>
            </a:endParaRPr>
          </a:p>
          <a:p>
            <a:pPr marL="0" marR="0" lvl="0" indent="0" algn="ctr" defTabSz="914400" rtl="0" eaLnBrk="1" fontAlgn="auto" latinLnBrk="0" hangingPunct="1">
              <a:lnSpc>
                <a:spcPct val="100000"/>
              </a:lnSpc>
              <a:spcBef>
                <a:spcPct val="20000"/>
              </a:spcBef>
              <a:spcAft>
                <a:spcPts val="0"/>
              </a:spcAft>
              <a:buClrTx/>
              <a:buSzTx/>
              <a:buFontTx/>
              <a:buNone/>
              <a:tabLst/>
              <a:defRPr/>
            </a:pPr>
            <a:r>
              <a:rPr kumimoji="1" lang="en-US" altLang="ja-JP" sz="2400" i="0" u="none" strike="noStrike" kern="1200" cap="none" spc="0" normalizeH="0" baseline="0" noProof="0" dirty="0">
                <a:ln>
                  <a:noFill/>
                </a:ln>
                <a:solidFill>
                  <a:prstClr val="black"/>
                </a:solidFill>
                <a:effectLst/>
                <a:uLnTx/>
                <a:uFillTx/>
                <a:latin typeface="HGS明朝B" panose="02020800000000000000" pitchFamily="18" charset="-128"/>
              </a:rPr>
              <a:t> (</a:t>
            </a:r>
            <a:r>
              <a:rPr kumimoji="1" lang="ja-JP" altLang="en-US" sz="2400" i="0" u="none" strike="noStrike" kern="1200" cap="none" spc="0" normalizeH="0" baseline="0" noProof="0" dirty="0">
                <a:ln>
                  <a:noFill/>
                </a:ln>
                <a:solidFill>
                  <a:prstClr val="black"/>
                </a:solidFill>
                <a:effectLst/>
                <a:uLnTx/>
                <a:uFillTx/>
                <a:latin typeface="HGS明朝B" panose="02020800000000000000" pitchFamily="18" charset="-128"/>
              </a:rPr>
              <a:t>ざいむしょひょうのさくせい</a:t>
            </a:r>
            <a:r>
              <a:rPr kumimoji="1" lang="en-US" altLang="ja-JP" sz="2400" i="0" u="none" strike="noStrike" kern="1200" cap="none" spc="0" normalizeH="0" baseline="0" noProof="0" dirty="0">
                <a:ln>
                  <a:noFill/>
                </a:ln>
                <a:solidFill>
                  <a:prstClr val="black"/>
                </a:solidFill>
                <a:effectLst/>
                <a:uLnTx/>
                <a:uFillTx/>
                <a:latin typeface="HGS明朝B" panose="02020800000000000000" pitchFamily="18" charset="-128"/>
              </a:rPr>
              <a:t>) </a:t>
            </a:r>
            <a:r>
              <a:rPr kumimoji="1" lang="ja-JP" altLang="en-US" sz="2400" i="0" u="none" strike="noStrike" kern="1200" cap="none" spc="0" normalizeH="0" baseline="0" noProof="0" dirty="0">
                <a:ln>
                  <a:noFill/>
                </a:ln>
                <a:solidFill>
                  <a:prstClr val="black"/>
                </a:solidFill>
                <a:effectLst/>
                <a:uLnTx/>
                <a:uFillTx/>
                <a:latin typeface="HGS明朝B" panose="02020800000000000000" pitchFamily="18" charset="-128"/>
              </a:rPr>
              <a:t>      </a:t>
            </a:r>
          </a:p>
        </p:txBody>
      </p:sp>
      <p:pic>
        <p:nvPicPr>
          <p:cNvPr id="8" name="図 7">
            <a:extLst>
              <a:ext uri="{FF2B5EF4-FFF2-40B4-BE49-F238E27FC236}">
                <a16:creationId xmlns:a16="http://schemas.microsoft.com/office/drawing/2014/main" id="{C2914E3B-840D-42D5-8A8C-81FFD0C807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1944" y="4748079"/>
            <a:ext cx="1440160" cy="365125"/>
          </a:xfrm>
          <a:prstGeom prst="rect">
            <a:avLst/>
          </a:prstGeom>
        </p:spPr>
      </p:pic>
    </p:spTree>
    <p:extLst>
      <p:ext uri="{BB962C8B-B14F-4D97-AF65-F5344CB8AC3E}">
        <p14:creationId xmlns:p14="http://schemas.microsoft.com/office/powerpoint/2010/main" val="2414069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4354" y="736206"/>
            <a:ext cx="7886700" cy="399578"/>
          </a:xfrm>
        </p:spPr>
        <p:txBody>
          <a:bodyPr>
            <a:noAutofit/>
          </a:bodyPr>
          <a:lstStyle/>
          <a:p>
            <a:pPr defTabSz="914400" eaLnBrk="0" fontAlgn="base" hangingPunct="0">
              <a:lnSpc>
                <a:spcPct val="150000"/>
              </a:lnSpc>
              <a:spcAft>
                <a:spcPct val="0"/>
              </a:spcAft>
              <a:defRPr/>
            </a:pPr>
            <a:r>
              <a:rPr lang="ja-JP" altLang="en-US" sz="1600" dirty="0">
                <a:solidFill>
                  <a:srgbClr val="000000"/>
                </a:solidFill>
                <a:latin typeface="HGS明朝B" panose="02020800000000000000" pitchFamily="18" charset="-128"/>
                <a:ea typeface="HGS明朝B" panose="02020800000000000000" pitchFamily="18" charset="-128"/>
              </a:rPr>
              <a:t>問題</a:t>
            </a:r>
            <a:r>
              <a:rPr lang="en-US" altLang="ja-JP" sz="1600" dirty="0">
                <a:solidFill>
                  <a:srgbClr val="000000"/>
                </a:solidFill>
                <a:latin typeface="HGS明朝B" panose="02020800000000000000" pitchFamily="18" charset="-128"/>
                <a:ea typeface="HGS明朝B" panose="02020800000000000000" pitchFamily="18" charset="-128"/>
              </a:rPr>
              <a:t>15</a:t>
            </a:r>
            <a:r>
              <a:rPr lang="ja-JP" altLang="en-US" sz="1600" dirty="0">
                <a:solidFill>
                  <a:srgbClr val="000000"/>
                </a:solidFill>
                <a:latin typeface="HGS明朝B" panose="02020800000000000000" pitchFamily="18" charset="-128"/>
                <a:ea typeface="HGS明朝B" panose="02020800000000000000" pitchFamily="18" charset="-128"/>
              </a:rPr>
              <a:t>② 解答</a:t>
            </a:r>
            <a:endParaRPr lang="en-US" altLang="ja-JP" sz="1600" dirty="0">
              <a:solidFill>
                <a:srgbClr val="000000"/>
              </a:solidFill>
              <a:latin typeface="HGS明朝B" panose="02020800000000000000" pitchFamily="18" charset="-128"/>
              <a:ea typeface="HGS明朝B" panose="02020800000000000000" pitchFamily="18" charset="-128"/>
            </a:endParaRPr>
          </a:p>
        </p:txBody>
      </p:sp>
      <p:sp>
        <p:nvSpPr>
          <p:cNvPr id="8" name="フッター プレースホルダー 2">
            <a:extLst>
              <a:ext uri="{FF2B5EF4-FFF2-40B4-BE49-F238E27FC236}">
                <a16:creationId xmlns:a16="http://schemas.microsoft.com/office/drawing/2014/main" id="{92A10A07-ED50-48FE-AF17-E1D22BB442E5}"/>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a:extLst>
              <a:ext uri="{FF2B5EF4-FFF2-40B4-BE49-F238E27FC236}">
                <a16:creationId xmlns:a16="http://schemas.microsoft.com/office/drawing/2014/main" id="{14F0CAD9-F768-41E0-BC8F-776B620D135F}"/>
              </a:ext>
            </a:extLst>
          </p:cNvPr>
          <p:cNvSpPr>
            <a:spLocks noGrp="1"/>
          </p:cNvSpPr>
          <p:nvPr>
            <p:ph type="sldNum" sz="quarter" idx="12"/>
          </p:nvPr>
        </p:nvSpPr>
        <p:spPr>
          <a:xfrm>
            <a:off x="8671660" y="6385426"/>
            <a:ext cx="2743200" cy="365125"/>
          </a:xfrm>
        </p:spPr>
        <p:txBody>
          <a:bodyPr/>
          <a:lstStyle/>
          <a:p>
            <a:pPr>
              <a:defRPr/>
            </a:pPr>
            <a:fld id="{D75A7DFD-EADF-4CA5-A26A-A6C96443689A}" type="slidenum">
              <a:rPr lang="en-US" altLang="ja-JP" smtClean="0"/>
              <a:pPr>
                <a:defRPr/>
              </a:pPr>
              <a:t>20</a:t>
            </a:fld>
            <a:endParaRPr lang="en-US" altLang="ja-JP"/>
          </a:p>
        </p:txBody>
      </p:sp>
      <p:cxnSp>
        <p:nvCxnSpPr>
          <p:cNvPr id="5" name="直線コネクタ 4">
            <a:extLst>
              <a:ext uri="{FF2B5EF4-FFF2-40B4-BE49-F238E27FC236}">
                <a16:creationId xmlns:a16="http://schemas.microsoft.com/office/drawing/2014/main" id="{DFE0B9BE-3C0B-4CFD-882C-FF478136FDB0}"/>
              </a:ext>
            </a:extLst>
          </p:cNvPr>
          <p:cNvCxnSpPr>
            <a:cxnSpLocks/>
          </p:cNvCxnSpPr>
          <p:nvPr/>
        </p:nvCxnSpPr>
        <p:spPr>
          <a:xfrm flipH="1">
            <a:off x="7248128" y="5085184"/>
            <a:ext cx="1332148" cy="5760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285099AB-9E90-47DC-A878-50342F15FCEA}"/>
              </a:ext>
            </a:extLst>
          </p:cNvPr>
          <p:cNvCxnSpPr>
            <a:cxnSpLocks/>
          </p:cNvCxnSpPr>
          <p:nvPr/>
        </p:nvCxnSpPr>
        <p:spPr>
          <a:xfrm flipH="1">
            <a:off x="7248128" y="5661248"/>
            <a:ext cx="266429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7" name="表 6">
            <a:extLst>
              <a:ext uri="{FF2B5EF4-FFF2-40B4-BE49-F238E27FC236}">
                <a16:creationId xmlns:a16="http://schemas.microsoft.com/office/drawing/2014/main" id="{59F3152F-0758-4D50-A718-EE6DBE196E8C}"/>
              </a:ext>
            </a:extLst>
          </p:cNvPr>
          <p:cNvGraphicFramePr>
            <a:graphicFrameLocks noGrp="1"/>
          </p:cNvGraphicFramePr>
          <p:nvPr/>
        </p:nvGraphicFramePr>
        <p:xfrm>
          <a:off x="1008446" y="1270873"/>
          <a:ext cx="10153127" cy="4693536"/>
        </p:xfrm>
        <a:graphic>
          <a:graphicData uri="http://schemas.openxmlformats.org/drawingml/2006/table">
            <a:tbl>
              <a:tblPr/>
              <a:tblGrid>
                <a:gridCol w="1269663">
                  <a:extLst>
                    <a:ext uri="{9D8B030D-6E8A-4147-A177-3AD203B41FA5}">
                      <a16:colId xmlns:a16="http://schemas.microsoft.com/office/drawing/2014/main" val="3667798990"/>
                    </a:ext>
                  </a:extLst>
                </a:gridCol>
                <a:gridCol w="1269663">
                  <a:extLst>
                    <a:ext uri="{9D8B030D-6E8A-4147-A177-3AD203B41FA5}">
                      <a16:colId xmlns:a16="http://schemas.microsoft.com/office/drawing/2014/main" val="2585006198"/>
                    </a:ext>
                  </a:extLst>
                </a:gridCol>
                <a:gridCol w="1269663">
                  <a:extLst>
                    <a:ext uri="{9D8B030D-6E8A-4147-A177-3AD203B41FA5}">
                      <a16:colId xmlns:a16="http://schemas.microsoft.com/office/drawing/2014/main" val="3709325837"/>
                    </a:ext>
                  </a:extLst>
                </a:gridCol>
                <a:gridCol w="1269663">
                  <a:extLst>
                    <a:ext uri="{9D8B030D-6E8A-4147-A177-3AD203B41FA5}">
                      <a16:colId xmlns:a16="http://schemas.microsoft.com/office/drawing/2014/main" val="1259908812"/>
                    </a:ext>
                  </a:extLst>
                </a:gridCol>
                <a:gridCol w="1265486">
                  <a:extLst>
                    <a:ext uri="{9D8B030D-6E8A-4147-A177-3AD203B41FA5}">
                      <a16:colId xmlns:a16="http://schemas.microsoft.com/office/drawing/2014/main" val="1204213280"/>
                    </a:ext>
                  </a:extLst>
                </a:gridCol>
                <a:gridCol w="1269663">
                  <a:extLst>
                    <a:ext uri="{9D8B030D-6E8A-4147-A177-3AD203B41FA5}">
                      <a16:colId xmlns:a16="http://schemas.microsoft.com/office/drawing/2014/main" val="3690169508"/>
                    </a:ext>
                  </a:extLst>
                </a:gridCol>
                <a:gridCol w="1269663">
                  <a:extLst>
                    <a:ext uri="{9D8B030D-6E8A-4147-A177-3AD203B41FA5}">
                      <a16:colId xmlns:a16="http://schemas.microsoft.com/office/drawing/2014/main" val="650401340"/>
                    </a:ext>
                  </a:extLst>
                </a:gridCol>
                <a:gridCol w="1269663">
                  <a:extLst>
                    <a:ext uri="{9D8B030D-6E8A-4147-A177-3AD203B41FA5}">
                      <a16:colId xmlns:a16="http://schemas.microsoft.com/office/drawing/2014/main" val="1816996595"/>
                    </a:ext>
                  </a:extLst>
                </a:gridCol>
              </a:tblGrid>
              <a:tr h="293346">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a:noFill/>
                    </a:lnL>
                    <a:lnR>
                      <a:noFill/>
                    </a:lnR>
                    <a:lnT>
                      <a:noFill/>
                    </a:lnT>
                    <a:lnB>
                      <a:noFill/>
                    </a:lnB>
                  </a:tcPr>
                </a:tc>
                <a:tc>
                  <a:txBody>
                    <a:bodyPr/>
                    <a:lstStyle/>
                    <a:p>
                      <a:pPr algn="l"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0" marT="0" marB="0" anchor="ctr">
                    <a:lnL>
                      <a:noFill/>
                    </a:lnL>
                    <a:lnR>
                      <a:noFill/>
                    </a:lnR>
                    <a:lnT>
                      <a:noFill/>
                    </a:lnT>
                    <a:lnB>
                      <a:noFill/>
                    </a:lnB>
                  </a:tcPr>
                </a:tc>
                <a:tc>
                  <a:txBody>
                    <a:bodyPr/>
                    <a:lstStyle/>
                    <a:p>
                      <a:pPr algn="l"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0" marT="0" marB="0" anchor="ctr">
                    <a:lnL>
                      <a:noFill/>
                    </a:lnL>
                    <a:lnR>
                      <a:noFill/>
                    </a:lnR>
                    <a:lnT>
                      <a:noFill/>
                    </a:lnT>
                    <a:lnB>
                      <a:noFill/>
                    </a:lnB>
                  </a:tcPr>
                </a:tc>
                <a:tc gridSpan="2">
                  <a:txBody>
                    <a:bodyPr/>
                    <a:lstStyle/>
                    <a:p>
                      <a:pPr algn="ctr" rtl="0"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貸　借　対　照　表</a:t>
                      </a:r>
                    </a:p>
                  </a:txBody>
                  <a:tcPr marL="0" marR="0" marT="0"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0" marT="0" marB="0" anchor="ctr">
                    <a:lnL>
                      <a:noFill/>
                    </a:lnL>
                    <a:lnR>
                      <a:noFill/>
                    </a:lnR>
                    <a:lnT>
                      <a:noFill/>
                    </a:lnT>
                    <a:lnB>
                      <a:noFill/>
                    </a:lnB>
                  </a:tcPr>
                </a:tc>
                <a:tc>
                  <a:txBody>
                    <a:bodyPr/>
                    <a:lstStyle/>
                    <a:p>
                      <a:pPr algn="dist"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342900" marR="342900" marT="0" marB="0" anchor="ctr">
                    <a:lnL>
                      <a:noFill/>
                    </a:lnL>
                    <a:lnR>
                      <a:noFill/>
                    </a:lnR>
                    <a:lnT>
                      <a:noFill/>
                    </a:lnT>
                    <a:lnB>
                      <a:noFill/>
                    </a:lnB>
                  </a:tcPr>
                </a:tc>
                <a:tc>
                  <a:txBody>
                    <a:bodyPr/>
                    <a:lstStyle/>
                    <a:p>
                      <a:pPr algn="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114300" marT="0" marB="0" anchor="ctr">
                    <a:lnL>
                      <a:noFill/>
                    </a:lnL>
                    <a:lnR>
                      <a:noFill/>
                    </a:lnR>
                    <a:lnT>
                      <a:noFill/>
                    </a:lnT>
                    <a:lnB>
                      <a:noFill/>
                    </a:lnB>
                  </a:tcPr>
                </a:tc>
                <a:extLst>
                  <a:ext uri="{0D108BD9-81ED-4DB2-BD59-A6C34878D82A}">
                    <a16:rowId xmlns:a16="http://schemas.microsoft.com/office/drawing/2014/main" val="4249888512"/>
                  </a:ext>
                </a:extLst>
              </a:tr>
              <a:tr h="293346">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a:noFill/>
                    </a:lnL>
                    <a:lnR>
                      <a:noFill/>
                    </a:lnR>
                    <a:lnT>
                      <a:noFill/>
                    </a:lnT>
                    <a:lnB w="25400" cap="flat" cmpd="dbl" algn="ctr">
                      <a:solidFill>
                        <a:srgbClr val="FF0000"/>
                      </a:solidFill>
                      <a:prstDash val="solid"/>
                      <a:round/>
                      <a:headEnd type="none" w="med" len="med"/>
                      <a:tailEnd type="none" w="med" len="med"/>
                    </a:lnB>
                  </a:tcPr>
                </a:tc>
                <a:tc gridSpan="4">
                  <a:txBody>
                    <a:bodyPr/>
                    <a:lstStyle/>
                    <a:p>
                      <a:pPr algn="ct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Ⅹ3</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0" marR="0" marT="0"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717270684"/>
                  </a:ext>
                </a:extLst>
              </a:tr>
              <a:tr h="293346">
                <a:tc gridSpan="2">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資　　産</a:t>
                      </a:r>
                    </a:p>
                  </a:txBody>
                  <a:tcPr marL="114300" marR="114300" marT="0"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0" marR="0" marT="0"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dist"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負債及び純資産</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ctr" rtl="0"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金　　額</a:t>
                      </a:r>
                    </a:p>
                  </a:txBody>
                  <a:tcPr marL="0" marR="0" marT="0"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87221102"/>
                  </a:ext>
                </a:extLst>
              </a:tr>
              <a:tr h="293346">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114300" marR="114300" marT="0"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65,000</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電子記録債務</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207,000</a:t>
                      </a:r>
                    </a:p>
                  </a:txBody>
                  <a:tcPr marL="0" marR="114300" marT="0" marB="0" anchor="ctr">
                    <a:lnL>
                      <a:noFill/>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82792337"/>
                  </a:ext>
                </a:extLst>
              </a:tr>
              <a:tr h="293346">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電子記録債権</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323,000</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169,000</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57355290"/>
                  </a:ext>
                </a:extLst>
              </a:tr>
              <a:tr h="293346">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201,000</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借入金</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84,000</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82507494"/>
                  </a:ext>
                </a:extLst>
              </a:tr>
              <a:tr h="293346">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26,200</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497,800</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当座借越</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34,000</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49887477"/>
                  </a:ext>
                </a:extLst>
              </a:tr>
              <a:tr h="293346">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96,000</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未払消費税</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33,000</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75684968"/>
                  </a:ext>
                </a:extLst>
              </a:tr>
              <a:tr h="293346">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貯蔵品</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12,000</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未払給料</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36,000</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09258676"/>
                  </a:ext>
                </a:extLst>
              </a:tr>
              <a:tr h="293346">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前払保険料</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18,000</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未払利息</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1,120</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85316294"/>
                  </a:ext>
                </a:extLst>
              </a:tr>
              <a:tr h="293346">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前払家賃</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40,000</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zh-CN" altLang="en-US" sz="1600" b="0" i="0" u="none" strike="noStrike" dirty="0">
                          <a:solidFill>
                            <a:srgbClr val="000000"/>
                          </a:solidFill>
                          <a:effectLst/>
                          <a:latin typeface="HGS明朝B" panose="02020800000000000000" pitchFamily="18" charset="-128"/>
                          <a:ea typeface="HGS明朝B" panose="02020800000000000000" pitchFamily="18" charset="-128"/>
                        </a:rPr>
                        <a:t>未払法人税等</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26,800</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47903902"/>
                  </a:ext>
                </a:extLst>
              </a:tr>
              <a:tr h="293346">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建物</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1,300,000</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1,000,000</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84504692"/>
                  </a:ext>
                </a:extLst>
              </a:tr>
              <a:tr h="293346">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建物減価償却累計額</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372,000</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928,000</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249,480</a:t>
                      </a: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32136396"/>
                  </a:ext>
                </a:extLst>
              </a:tr>
              <a:tr h="293346">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備品</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352,000</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11430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33100415"/>
                  </a:ext>
                </a:extLst>
              </a:tr>
              <a:tr h="293346">
                <a:tc gridSpan="2">
                  <a:txBody>
                    <a:bodyPr/>
                    <a:lstStyle/>
                    <a:p>
                      <a:pPr algn="dist"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備品減価償却累計額</a:t>
                      </a:r>
                    </a:p>
                  </a:txBody>
                  <a:tcPr marL="114300" marR="114300" marT="0"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168,400</a:t>
                      </a:r>
                    </a:p>
                  </a:txBody>
                  <a:tcPr marL="0" marR="114300" marT="0" marB="0" anchor="ctr">
                    <a:lnL w="25400" cap="flat" cmpd="dbl" algn="ctr">
                      <a:solidFill>
                        <a:srgbClr val="FF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183,600</a:t>
                      </a:r>
                    </a:p>
                  </a:txBody>
                  <a:tcPr marL="0" marR="114300" marT="0" marB="0" anchor="ctr">
                    <a:lnL w="6350" cap="flat" cmpd="sng" algn="ctr">
                      <a:solidFill>
                        <a:srgbClr val="000000"/>
                      </a:solidFill>
                      <a:prstDash val="dot"/>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gridSpan="2">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0"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193951839"/>
                  </a:ext>
                </a:extLst>
              </a:tr>
              <a:tr h="293346">
                <a:tc gridSpan="2">
                  <a:txBody>
                    <a:bodyPr/>
                    <a:lstStyle/>
                    <a:p>
                      <a:pPr algn="dist"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a:noFill/>
                    </a:lnL>
                    <a:lnR>
                      <a:noFill/>
                    </a:lnR>
                    <a:lnT>
                      <a:noFill/>
                    </a:lnT>
                    <a:lnB>
                      <a:noFill/>
                    </a:lnB>
                  </a:tcPr>
                </a:tc>
                <a:tc hMerge="1">
                  <a:txBody>
                    <a:bodyPr/>
                    <a:lstStyle/>
                    <a:p>
                      <a:endParaRPr kumimoji="1" lang="ja-JP" altLang="en-US"/>
                    </a:p>
                  </a:txBody>
                  <a:tcPr/>
                </a:tc>
                <a:tc>
                  <a:txBody>
                    <a:bodyPr/>
                    <a:lstStyle/>
                    <a:p>
                      <a:pPr algn="dist" rtl="0"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1,840,400</a:t>
                      </a:r>
                    </a:p>
                  </a:txBody>
                  <a:tcPr marL="0" marR="114300" marT="0"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1,840,400</a:t>
                      </a:r>
                    </a:p>
                  </a:txBody>
                  <a:tcPr marL="0" marR="0" marT="0"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4059317027"/>
                  </a:ext>
                </a:extLst>
              </a:tr>
            </a:tbl>
          </a:graphicData>
        </a:graphic>
      </p:graphicFrame>
    </p:spTree>
    <p:extLst>
      <p:ext uri="{BB962C8B-B14F-4D97-AF65-F5344CB8AC3E}">
        <p14:creationId xmlns:p14="http://schemas.microsoft.com/office/powerpoint/2010/main" val="2889362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1668" y="873973"/>
            <a:ext cx="7886700" cy="471586"/>
          </a:xfrm>
        </p:spPr>
        <p:txBody>
          <a:bodyPr>
            <a:normAutofit/>
          </a:bodyPr>
          <a:lstStyle/>
          <a:p>
            <a:r>
              <a:rPr lang="ja-JP" altLang="en-US" sz="1600" dirty="0">
                <a:solidFill>
                  <a:srgbClr val="000000"/>
                </a:solidFill>
                <a:latin typeface="HGS明朝B" panose="02020800000000000000" pitchFamily="18" charset="-128"/>
                <a:ea typeface="HGS明朝B" panose="02020800000000000000" pitchFamily="18" charset="-128"/>
              </a:rPr>
              <a:t>問題</a:t>
            </a:r>
            <a:r>
              <a:rPr lang="en-US" altLang="ja-JP" sz="1600" dirty="0">
                <a:solidFill>
                  <a:srgbClr val="000000"/>
                </a:solidFill>
                <a:latin typeface="HGS明朝B" panose="02020800000000000000" pitchFamily="18" charset="-128"/>
                <a:ea typeface="HGS明朝B" panose="02020800000000000000" pitchFamily="18" charset="-128"/>
              </a:rPr>
              <a:t>15</a:t>
            </a:r>
            <a:r>
              <a:rPr lang="ja-JP" altLang="en-US" sz="1600" dirty="0">
                <a:solidFill>
                  <a:srgbClr val="000000"/>
                </a:solidFill>
                <a:latin typeface="HGS明朝B" panose="02020800000000000000" pitchFamily="18" charset="-128"/>
                <a:ea typeface="HGS明朝B" panose="02020800000000000000" pitchFamily="18" charset="-128"/>
              </a:rPr>
              <a:t>②</a:t>
            </a:r>
            <a:r>
              <a:rPr lang="en-US" altLang="ja-JP" sz="1600" dirty="0">
                <a:solidFill>
                  <a:srgbClr val="000000"/>
                </a:solidFill>
                <a:latin typeface="HGS明朝B" panose="02020800000000000000" pitchFamily="18" charset="-128"/>
                <a:ea typeface="HGS明朝B" panose="02020800000000000000" pitchFamily="18" charset="-128"/>
              </a:rPr>
              <a:t>-2</a:t>
            </a:r>
            <a:r>
              <a:rPr lang="ja-JP" altLang="en-US" sz="1600" dirty="0">
                <a:solidFill>
                  <a:srgbClr val="000000"/>
                </a:solidFill>
                <a:latin typeface="HGS明朝B" panose="02020800000000000000" pitchFamily="18" charset="-128"/>
                <a:ea typeface="HGS明朝B" panose="02020800000000000000" pitchFamily="18" charset="-128"/>
              </a:rPr>
              <a:t> 解答</a:t>
            </a:r>
            <a:endParaRPr kumimoji="1" lang="ja-JP" altLang="en-US" sz="1600" dirty="0"/>
          </a:p>
        </p:txBody>
      </p:sp>
      <p:sp>
        <p:nvSpPr>
          <p:cNvPr id="8" name="フッター プレースホルダー 2">
            <a:extLst>
              <a:ext uri="{FF2B5EF4-FFF2-40B4-BE49-F238E27FC236}">
                <a16:creationId xmlns:a16="http://schemas.microsoft.com/office/drawing/2014/main" id="{15D4C8FE-483D-411C-8A87-750B5DB8EABF}"/>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a:extLst>
              <a:ext uri="{FF2B5EF4-FFF2-40B4-BE49-F238E27FC236}">
                <a16:creationId xmlns:a16="http://schemas.microsoft.com/office/drawing/2014/main" id="{7D1FFAC8-5BE0-4F6D-A886-4EF582C82D97}"/>
              </a:ext>
            </a:extLst>
          </p:cNvPr>
          <p:cNvSpPr>
            <a:spLocks noGrp="1"/>
          </p:cNvSpPr>
          <p:nvPr>
            <p:ph type="sldNum" sz="quarter" idx="12"/>
          </p:nvPr>
        </p:nvSpPr>
        <p:spPr/>
        <p:txBody>
          <a:bodyPr/>
          <a:lstStyle/>
          <a:p>
            <a:pPr>
              <a:defRPr/>
            </a:pPr>
            <a:fld id="{D75A7DFD-EADF-4CA5-A26A-A6C96443689A}" type="slidenum">
              <a:rPr lang="en-US" altLang="ja-JP" smtClean="0"/>
              <a:pPr>
                <a:defRPr/>
              </a:pPr>
              <a:t>21</a:t>
            </a:fld>
            <a:endParaRPr lang="en-US" altLang="ja-JP"/>
          </a:p>
        </p:txBody>
      </p:sp>
      <p:cxnSp>
        <p:nvCxnSpPr>
          <p:cNvPr id="5" name="直線コネクタ 4">
            <a:extLst>
              <a:ext uri="{FF2B5EF4-FFF2-40B4-BE49-F238E27FC236}">
                <a16:creationId xmlns:a16="http://schemas.microsoft.com/office/drawing/2014/main" id="{B7FFF147-B6D9-45ED-B948-E9C2CA345A68}"/>
              </a:ext>
            </a:extLst>
          </p:cNvPr>
          <p:cNvCxnSpPr>
            <a:cxnSpLocks/>
          </p:cNvCxnSpPr>
          <p:nvPr/>
        </p:nvCxnSpPr>
        <p:spPr>
          <a:xfrm flipH="1">
            <a:off x="7752184" y="2780928"/>
            <a:ext cx="1165870" cy="30243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7F5B2597-7022-4338-8F0B-D5DAB08CD10B}"/>
              </a:ext>
            </a:extLst>
          </p:cNvPr>
          <p:cNvCxnSpPr>
            <a:cxnSpLocks/>
          </p:cNvCxnSpPr>
          <p:nvPr/>
        </p:nvCxnSpPr>
        <p:spPr>
          <a:xfrm flipH="1">
            <a:off x="7752184" y="5805264"/>
            <a:ext cx="116587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7" name="表 6">
            <a:extLst>
              <a:ext uri="{FF2B5EF4-FFF2-40B4-BE49-F238E27FC236}">
                <a16:creationId xmlns:a16="http://schemas.microsoft.com/office/drawing/2014/main" id="{C25ABFAF-2BAA-4217-AC40-E7FD0C1A476B}"/>
              </a:ext>
            </a:extLst>
          </p:cNvPr>
          <p:cNvGraphicFramePr>
            <a:graphicFrameLocks noGrp="1"/>
          </p:cNvGraphicFramePr>
          <p:nvPr/>
        </p:nvGraphicFramePr>
        <p:xfrm>
          <a:off x="1521668" y="1628800"/>
          <a:ext cx="9145015" cy="4386064"/>
        </p:xfrm>
        <a:graphic>
          <a:graphicData uri="http://schemas.openxmlformats.org/drawingml/2006/table">
            <a:tbl>
              <a:tblPr/>
              <a:tblGrid>
                <a:gridCol w="1414082">
                  <a:extLst>
                    <a:ext uri="{9D8B030D-6E8A-4147-A177-3AD203B41FA5}">
                      <a16:colId xmlns:a16="http://schemas.microsoft.com/office/drawing/2014/main" val="2197641341"/>
                    </a:ext>
                  </a:extLst>
                </a:gridCol>
                <a:gridCol w="1414082">
                  <a:extLst>
                    <a:ext uri="{9D8B030D-6E8A-4147-A177-3AD203B41FA5}">
                      <a16:colId xmlns:a16="http://schemas.microsoft.com/office/drawing/2014/main" val="2651970042"/>
                    </a:ext>
                  </a:extLst>
                </a:gridCol>
                <a:gridCol w="1744344">
                  <a:extLst>
                    <a:ext uri="{9D8B030D-6E8A-4147-A177-3AD203B41FA5}">
                      <a16:colId xmlns:a16="http://schemas.microsoft.com/office/drawing/2014/main" val="3382104618"/>
                    </a:ext>
                  </a:extLst>
                </a:gridCol>
                <a:gridCol w="1409430">
                  <a:extLst>
                    <a:ext uri="{9D8B030D-6E8A-4147-A177-3AD203B41FA5}">
                      <a16:colId xmlns:a16="http://schemas.microsoft.com/office/drawing/2014/main" val="3174224407"/>
                    </a:ext>
                  </a:extLst>
                </a:gridCol>
                <a:gridCol w="1414082">
                  <a:extLst>
                    <a:ext uri="{9D8B030D-6E8A-4147-A177-3AD203B41FA5}">
                      <a16:colId xmlns:a16="http://schemas.microsoft.com/office/drawing/2014/main" val="1980512261"/>
                    </a:ext>
                  </a:extLst>
                </a:gridCol>
                <a:gridCol w="1748995">
                  <a:extLst>
                    <a:ext uri="{9D8B030D-6E8A-4147-A177-3AD203B41FA5}">
                      <a16:colId xmlns:a16="http://schemas.microsoft.com/office/drawing/2014/main" val="2396348983"/>
                    </a:ext>
                  </a:extLst>
                </a:gridCol>
              </a:tblGrid>
              <a:tr h="274129">
                <a:tc>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gridSpan="2">
                  <a:txBody>
                    <a:bodyPr/>
                    <a:lstStyle/>
                    <a:p>
                      <a:pPr algn="ctr" fontAlgn="ctr"/>
                      <a:r>
                        <a:rPr lang="zh-TW" altLang="en-US" sz="1600" b="0" i="0" u="none" strike="noStrike" dirty="0">
                          <a:solidFill>
                            <a:schemeClr val="tx1"/>
                          </a:solidFill>
                          <a:effectLst/>
                          <a:latin typeface="HGS明朝B" panose="02020800000000000000" pitchFamily="18" charset="-128"/>
                          <a:ea typeface="HGS明朝B" panose="02020800000000000000" pitchFamily="18" charset="-128"/>
                        </a:rPr>
                        <a:t>損　益　計　算　書</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126131748"/>
                  </a:ext>
                </a:extLst>
              </a:tr>
              <a:tr h="274129">
                <a:tc>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gridSpan="4">
                  <a:txBody>
                    <a:bodyPr/>
                    <a:lstStyle/>
                    <a:p>
                      <a:pPr algn="ct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自</a:t>
                      </a: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Ⅹ2</a:t>
                      </a: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年</a:t>
                      </a: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4</a:t>
                      </a: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月</a:t>
                      </a: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1</a:t>
                      </a: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日至</a:t>
                      </a: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Ⅹ3</a:t>
                      </a: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年</a:t>
                      </a: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3</a:t>
                      </a: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月</a:t>
                      </a: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31</a:t>
                      </a: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日</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3538162518"/>
                  </a:ext>
                </a:extLst>
              </a:tr>
              <a:tr h="274129">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費　　用</a:t>
                      </a:r>
                    </a:p>
                  </a:txBody>
                  <a:tcPr marL="114300" marR="114300" marT="9525"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金額</a:t>
                      </a:r>
                    </a:p>
                  </a:txBody>
                  <a:tcPr marL="114300"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収　　益</a:t>
                      </a: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金額</a:t>
                      </a:r>
                    </a:p>
                  </a:txBody>
                  <a:tcPr marL="114300" marR="114300" marT="9525"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05018819"/>
                  </a:ext>
                </a:extLst>
              </a:tr>
              <a:tr h="274129">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売上原価</a:t>
                      </a:r>
                    </a:p>
                  </a:txBody>
                  <a:tcPr marL="114300" marR="114300" marT="9525"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1,686,000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売上</a:t>
                      </a: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2,341,000</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58351134"/>
                  </a:ext>
                </a:extLst>
              </a:tr>
              <a:tr h="274129">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給料</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228,000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77335139"/>
                  </a:ext>
                </a:extLst>
              </a:tr>
              <a:tr h="274129">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支払家賃</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120,000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17944419"/>
                  </a:ext>
                </a:extLst>
              </a:tr>
              <a:tr h="274129">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通信費</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28,000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30582494"/>
                  </a:ext>
                </a:extLst>
              </a:tr>
              <a:tr h="274129">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租税公課</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24,000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25994584"/>
                  </a:ext>
                </a:extLst>
              </a:tr>
              <a:tr h="274129">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支払保険料</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44,000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33888202"/>
                  </a:ext>
                </a:extLst>
              </a:tr>
              <a:tr h="274129">
                <a:tc gridSpan="2">
                  <a:txBody>
                    <a:bodyPr/>
                    <a:lstStyle/>
                    <a:p>
                      <a:pPr algn="dist" fontAlgn="ctr"/>
                      <a:r>
                        <a:rPr lang="zh-TW" altLang="en-US" sz="1600" b="0" i="0" u="none" strike="noStrike" dirty="0">
                          <a:solidFill>
                            <a:schemeClr val="tx1"/>
                          </a:solidFill>
                          <a:effectLst/>
                          <a:latin typeface="HGS明朝B" panose="02020800000000000000" pitchFamily="18" charset="-128"/>
                          <a:ea typeface="HGS明朝B" panose="02020800000000000000" pitchFamily="18" charset="-128"/>
                        </a:rPr>
                        <a:t>貸倒引当金繰入</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8,000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99015204"/>
                  </a:ext>
                </a:extLst>
              </a:tr>
              <a:tr h="274129">
                <a:tc gridSpan="2">
                  <a:txBody>
                    <a:bodyPr/>
                    <a:lstStyle/>
                    <a:p>
                      <a:pPr algn="dist" fontAlgn="ctr"/>
                      <a:r>
                        <a:rPr lang="zh-TW" altLang="en-US" sz="1600" b="0" i="0" u="none" strike="noStrike" dirty="0">
                          <a:solidFill>
                            <a:schemeClr val="tx1"/>
                          </a:solidFill>
                          <a:effectLst/>
                          <a:latin typeface="HGS明朝B" panose="02020800000000000000" pitchFamily="18" charset="-128"/>
                          <a:ea typeface="HGS明朝B" panose="02020800000000000000" pitchFamily="18" charset="-128"/>
                        </a:rPr>
                        <a:t>建物減価償却費</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52,000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4406659"/>
                  </a:ext>
                </a:extLst>
              </a:tr>
              <a:tr h="274129">
                <a:tc gridSpan="2">
                  <a:txBody>
                    <a:bodyPr/>
                    <a:lstStyle/>
                    <a:p>
                      <a:pPr algn="dist" fontAlgn="ctr"/>
                      <a:r>
                        <a:rPr lang="zh-TW" altLang="en-US" sz="1600" b="0" i="0" u="none" strike="noStrike" dirty="0">
                          <a:solidFill>
                            <a:schemeClr val="tx1"/>
                          </a:solidFill>
                          <a:effectLst/>
                          <a:latin typeface="HGS明朝B" panose="02020800000000000000" pitchFamily="18" charset="-128"/>
                          <a:ea typeface="HGS明朝B" panose="02020800000000000000" pitchFamily="18" charset="-128"/>
                        </a:rPr>
                        <a:t>備品減価償却費</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70,400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89846508"/>
                  </a:ext>
                </a:extLst>
              </a:tr>
              <a:tr h="274129">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支払利息</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1,120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43341414"/>
                  </a:ext>
                </a:extLst>
              </a:tr>
              <a:tr h="274129">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法人税等</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49,800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60385928"/>
                  </a:ext>
                </a:extLst>
              </a:tr>
              <a:tr h="274129">
                <a:tc gridSpan="2">
                  <a:txBody>
                    <a:bodyPr/>
                    <a:lstStyle/>
                    <a:p>
                      <a:pPr algn="dist"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当期純利益</a:t>
                      </a: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29,680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ja-JP" altLang="en-US" sz="1600" b="0" i="0" u="none" strike="noStrike" dirty="0">
                          <a:solidFill>
                            <a:schemeClr val="tx1"/>
                          </a:solidFill>
                          <a:effectLst/>
                          <a:latin typeface="HGS明朝B" panose="02020800000000000000" pitchFamily="18" charset="-128"/>
                          <a:ea typeface="HGS明朝B" panose="02020800000000000000" pitchFamily="18" charset="-128"/>
                        </a:rPr>
                        <a:t>　</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584664650"/>
                  </a:ext>
                </a:extLst>
              </a:tr>
              <a:tr h="274129">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a:noFill/>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2,341,000</a:t>
                      </a:r>
                    </a:p>
                  </a:txBody>
                  <a:tcPr marL="9525" marR="114300" marT="9525" marB="0" anchor="ctr">
                    <a:lnL w="25400" cap="flat" cmpd="dbl"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gridSpan="2">
                  <a:txBody>
                    <a:bodyPr/>
                    <a:lstStyle/>
                    <a:p>
                      <a:pPr algn="dist" fontAlgn="ctr"/>
                      <a:endParaRPr lang="ja-JP" altLang="en-US" sz="1600" b="0" i="0" u="none" strike="noStrike" dirty="0">
                        <a:solidFill>
                          <a:schemeClr val="tx1"/>
                        </a:solidFill>
                        <a:effectLst/>
                        <a:latin typeface="HGS明朝B" panose="02020800000000000000" pitchFamily="18" charset="-128"/>
                        <a:ea typeface="HGS明朝B" panose="02020800000000000000" pitchFamily="18" charset="-128"/>
                      </a:endParaRPr>
                    </a:p>
                  </a:txBody>
                  <a:tcPr marL="114300" marR="114300" marT="9525" marB="0" anchor="ctr">
                    <a:lnL w="6350" cap="flat" cmpd="sng"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r" fontAlgn="ctr"/>
                      <a:r>
                        <a:rPr lang="en-US" altLang="ja-JP" sz="1600" b="0" i="0" u="none" strike="noStrike" dirty="0">
                          <a:solidFill>
                            <a:schemeClr val="tx1"/>
                          </a:solidFill>
                          <a:effectLst/>
                          <a:latin typeface="HGS明朝B" panose="02020800000000000000" pitchFamily="18" charset="-128"/>
                          <a:ea typeface="HGS明朝B" panose="02020800000000000000" pitchFamily="18" charset="-128"/>
                        </a:rPr>
                        <a:t>2,341,000</a:t>
                      </a:r>
                    </a:p>
                  </a:txBody>
                  <a:tcPr marL="9525" marR="114300" marT="9525"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711207395"/>
                  </a:ext>
                </a:extLst>
              </a:tr>
            </a:tbl>
          </a:graphicData>
        </a:graphic>
      </p:graphicFrame>
    </p:spTree>
    <p:extLst>
      <p:ext uri="{BB962C8B-B14F-4D97-AF65-F5344CB8AC3E}">
        <p14:creationId xmlns:p14="http://schemas.microsoft.com/office/powerpoint/2010/main" val="2591087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17006" y="279948"/>
            <a:ext cx="7886700" cy="288032"/>
          </a:xfrm>
        </p:spPr>
        <p:txBody>
          <a:bodyPr>
            <a:normAutofit fontScale="90000"/>
          </a:bodyPr>
          <a:lstStyle/>
          <a:p>
            <a:pPr defTabSz="914400" eaLnBrk="0" fontAlgn="base" hangingPunct="0">
              <a:lnSpc>
                <a:spcPct val="150000"/>
              </a:lnSpc>
              <a:spcAft>
                <a:spcPct val="0"/>
              </a:spcAft>
              <a:defRPr/>
            </a:pPr>
            <a:r>
              <a:rPr lang="ja-JP" altLang="en-US" sz="1200" dirty="0">
                <a:solidFill>
                  <a:srgbClr val="000000"/>
                </a:solidFill>
                <a:latin typeface="HGS明朝B" panose="02020800000000000000" pitchFamily="18" charset="-128"/>
                <a:ea typeface="HGS明朝B" panose="02020800000000000000" pitchFamily="18" charset="-128"/>
              </a:rPr>
              <a:t>問題</a:t>
            </a:r>
            <a:r>
              <a:rPr lang="en-US" altLang="ja-JP" sz="1200" dirty="0">
                <a:solidFill>
                  <a:srgbClr val="000000"/>
                </a:solidFill>
                <a:latin typeface="HGS明朝B" panose="02020800000000000000" pitchFamily="18" charset="-128"/>
                <a:ea typeface="HGS明朝B" panose="02020800000000000000" pitchFamily="18" charset="-128"/>
              </a:rPr>
              <a:t>15</a:t>
            </a:r>
            <a:r>
              <a:rPr lang="ja-JP" altLang="en-US" sz="1200" dirty="0">
                <a:solidFill>
                  <a:srgbClr val="000000"/>
                </a:solidFill>
                <a:latin typeface="HGS明朝B" panose="02020800000000000000" pitchFamily="18" charset="-128"/>
                <a:ea typeface="HGS明朝B" panose="02020800000000000000" pitchFamily="18" charset="-128"/>
              </a:rPr>
              <a:t>② 解説</a:t>
            </a:r>
            <a:endParaRPr kumimoji="1" lang="ja-JP" altLang="en-US" dirty="0"/>
          </a:p>
        </p:txBody>
      </p:sp>
      <p:sp>
        <p:nvSpPr>
          <p:cNvPr id="11" name="フッター プレースホルダー 2">
            <a:extLst>
              <a:ext uri="{FF2B5EF4-FFF2-40B4-BE49-F238E27FC236}">
                <a16:creationId xmlns:a16="http://schemas.microsoft.com/office/drawing/2014/main" id="{527F9634-6990-4B61-951C-2361F40DD986}"/>
              </a:ext>
            </a:extLst>
          </p:cNvPr>
          <p:cNvSpPr>
            <a:spLocks noGrp="1"/>
          </p:cNvSpPr>
          <p:nvPr>
            <p:ph type="ftr" sz="quarter" idx="11"/>
          </p:nvPr>
        </p:nvSpPr>
        <p:spPr>
          <a:xfrm>
            <a:off x="2328688" y="6541339"/>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4" name="スライド番号プレースホルダー 3">
            <a:extLst>
              <a:ext uri="{FF2B5EF4-FFF2-40B4-BE49-F238E27FC236}">
                <a16:creationId xmlns:a16="http://schemas.microsoft.com/office/drawing/2014/main" id="{6AD79B7C-F674-4EA6-84E1-E48CFC761725}"/>
              </a:ext>
            </a:extLst>
          </p:cNvPr>
          <p:cNvSpPr>
            <a:spLocks noGrp="1"/>
          </p:cNvSpPr>
          <p:nvPr>
            <p:ph type="sldNum" sz="quarter" idx="12"/>
          </p:nvPr>
        </p:nvSpPr>
        <p:spPr/>
        <p:txBody>
          <a:bodyPr/>
          <a:lstStyle/>
          <a:p>
            <a:pPr>
              <a:defRPr/>
            </a:pPr>
            <a:fld id="{D75A7DFD-EADF-4CA5-A26A-A6C96443689A}" type="slidenum">
              <a:rPr lang="en-US" altLang="ja-JP" smtClean="0"/>
              <a:pPr>
                <a:defRPr/>
              </a:pPr>
              <a:t>22</a:t>
            </a:fld>
            <a:endParaRPr lang="en-US" altLang="ja-JP"/>
          </a:p>
        </p:txBody>
      </p:sp>
      <p:sp>
        <p:nvSpPr>
          <p:cNvPr id="6" name="正方形/長方形 5">
            <a:extLst>
              <a:ext uri="{FF2B5EF4-FFF2-40B4-BE49-F238E27FC236}">
                <a16:creationId xmlns:a16="http://schemas.microsoft.com/office/drawing/2014/main" id="{856983CE-F9E6-4304-A652-91A2F6791DEB}"/>
              </a:ext>
            </a:extLst>
          </p:cNvPr>
          <p:cNvSpPr/>
          <p:nvPr/>
        </p:nvSpPr>
        <p:spPr>
          <a:xfrm>
            <a:off x="3313567" y="683896"/>
            <a:ext cx="3646192" cy="588064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7" name="正方形/長方形 6">
            <a:extLst>
              <a:ext uri="{FF2B5EF4-FFF2-40B4-BE49-F238E27FC236}">
                <a16:creationId xmlns:a16="http://schemas.microsoft.com/office/drawing/2014/main" id="{3415005F-6700-4E47-AE5E-D2F24C4A0DB9}"/>
              </a:ext>
            </a:extLst>
          </p:cNvPr>
          <p:cNvSpPr/>
          <p:nvPr/>
        </p:nvSpPr>
        <p:spPr>
          <a:xfrm>
            <a:off x="2423256" y="714695"/>
            <a:ext cx="926315" cy="5870213"/>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8" name="正方形/長方形 7">
            <a:extLst>
              <a:ext uri="{FF2B5EF4-FFF2-40B4-BE49-F238E27FC236}">
                <a16:creationId xmlns:a16="http://schemas.microsoft.com/office/drawing/2014/main" id="{0467F359-1DD3-4394-9944-3591EB876F0F}"/>
              </a:ext>
            </a:extLst>
          </p:cNvPr>
          <p:cNvSpPr/>
          <p:nvPr/>
        </p:nvSpPr>
        <p:spPr>
          <a:xfrm>
            <a:off x="6959759" y="697899"/>
            <a:ext cx="864096" cy="5870213"/>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9" name="正方形/長方形 8">
            <a:extLst>
              <a:ext uri="{FF2B5EF4-FFF2-40B4-BE49-F238E27FC236}">
                <a16:creationId xmlns:a16="http://schemas.microsoft.com/office/drawing/2014/main" id="{6567809F-CA8C-40BD-AA9B-92946773C521}"/>
              </a:ext>
            </a:extLst>
          </p:cNvPr>
          <p:cNvSpPr/>
          <p:nvPr/>
        </p:nvSpPr>
        <p:spPr>
          <a:xfrm>
            <a:off x="1415143" y="714695"/>
            <a:ext cx="1034328" cy="5858223"/>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sp>
        <p:nvSpPr>
          <p:cNvPr id="10" name="正方形/長方形 9">
            <a:extLst>
              <a:ext uri="{FF2B5EF4-FFF2-40B4-BE49-F238E27FC236}">
                <a16:creationId xmlns:a16="http://schemas.microsoft.com/office/drawing/2014/main" id="{B6FC08D7-A487-413B-A7A0-53D67B4E903E}"/>
              </a:ext>
            </a:extLst>
          </p:cNvPr>
          <p:cNvSpPr/>
          <p:nvPr/>
        </p:nvSpPr>
        <p:spPr>
          <a:xfrm>
            <a:off x="7823855" y="702705"/>
            <a:ext cx="1008112" cy="5870213"/>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HGS明朝B" panose="02020800000000000000" pitchFamily="18" charset="-128"/>
              <a:ea typeface="HGS明朝B" panose="02020800000000000000" pitchFamily="18" charset="-128"/>
            </a:endParaRPr>
          </a:p>
        </p:txBody>
      </p:sp>
      <p:graphicFrame>
        <p:nvGraphicFramePr>
          <p:cNvPr id="3" name="表 2"/>
          <p:cNvGraphicFramePr>
            <a:graphicFrameLocks noGrp="1"/>
          </p:cNvGraphicFramePr>
          <p:nvPr/>
        </p:nvGraphicFramePr>
        <p:xfrm>
          <a:off x="1559496" y="781012"/>
          <a:ext cx="7191013" cy="5760955"/>
        </p:xfrm>
        <a:graphic>
          <a:graphicData uri="http://schemas.openxmlformats.org/drawingml/2006/table">
            <a:tbl>
              <a:tblPr/>
              <a:tblGrid>
                <a:gridCol w="899881">
                  <a:extLst>
                    <a:ext uri="{9D8B030D-6E8A-4147-A177-3AD203B41FA5}">
                      <a16:colId xmlns:a16="http://schemas.microsoft.com/office/drawing/2014/main" val="20000"/>
                    </a:ext>
                  </a:extLst>
                </a:gridCol>
                <a:gridCol w="899881">
                  <a:extLst>
                    <a:ext uri="{9D8B030D-6E8A-4147-A177-3AD203B41FA5}">
                      <a16:colId xmlns:a16="http://schemas.microsoft.com/office/drawing/2014/main" val="20001"/>
                    </a:ext>
                  </a:extLst>
                </a:gridCol>
                <a:gridCol w="897873">
                  <a:extLst>
                    <a:ext uri="{9D8B030D-6E8A-4147-A177-3AD203B41FA5}">
                      <a16:colId xmlns:a16="http://schemas.microsoft.com/office/drawing/2014/main" val="20002"/>
                    </a:ext>
                  </a:extLst>
                </a:gridCol>
                <a:gridCol w="1795743">
                  <a:extLst>
                    <a:ext uri="{9D8B030D-6E8A-4147-A177-3AD203B41FA5}">
                      <a16:colId xmlns:a16="http://schemas.microsoft.com/office/drawing/2014/main" val="20003"/>
                    </a:ext>
                  </a:extLst>
                </a:gridCol>
                <a:gridCol w="897873">
                  <a:extLst>
                    <a:ext uri="{9D8B030D-6E8A-4147-A177-3AD203B41FA5}">
                      <a16:colId xmlns:a16="http://schemas.microsoft.com/office/drawing/2014/main" val="20004"/>
                    </a:ext>
                  </a:extLst>
                </a:gridCol>
                <a:gridCol w="899881">
                  <a:extLst>
                    <a:ext uri="{9D8B030D-6E8A-4147-A177-3AD203B41FA5}">
                      <a16:colId xmlns:a16="http://schemas.microsoft.com/office/drawing/2014/main" val="20005"/>
                    </a:ext>
                  </a:extLst>
                </a:gridCol>
                <a:gridCol w="899881">
                  <a:extLst>
                    <a:ext uri="{9D8B030D-6E8A-4147-A177-3AD203B41FA5}">
                      <a16:colId xmlns:a16="http://schemas.microsoft.com/office/drawing/2014/main" val="20006"/>
                    </a:ext>
                  </a:extLst>
                </a:gridCol>
              </a:tblGrid>
              <a:tr h="128305">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46898" marR="46898" marT="0"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ct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資料</a:t>
                      </a: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gridSpan="3">
                  <a:txBody>
                    <a:bodyPr/>
                    <a:lstStyle/>
                    <a:p>
                      <a:pPr algn="ct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資料２</a:t>
                      </a: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資料</a:t>
                      </a: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endParaRPr lang="ja-JP" altLang="en-US" sz="800" b="0" i="0" u="none" strike="noStrike" dirty="0">
                        <a:solidFill>
                          <a:srgbClr val="000000"/>
                        </a:solidFill>
                        <a:effectLst/>
                        <a:latin typeface="HGS明朝B" panose="02020800000000000000" pitchFamily="18" charset="-128"/>
                        <a:ea typeface="HGS明朝B" panose="02020800000000000000" pitchFamily="18" charset="-128"/>
                      </a:endParaRPr>
                    </a:p>
                  </a:txBody>
                  <a:tcPr marL="46898" marR="46898" marT="0"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0"/>
                  </a:ext>
                </a:extLst>
              </a:tr>
              <a:tr h="240828">
                <a:tc>
                  <a:txBody>
                    <a:bodyPr/>
                    <a:lstStyle/>
                    <a:p>
                      <a:pPr algn="ctr"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　　決算整理後　　　残高試算表</a:t>
                      </a:r>
                    </a:p>
                  </a:txBody>
                  <a:tcPr marL="0" marR="0" marT="0" marB="0" anchor="ctr">
                    <a:lnL>
                      <a:noFill/>
                    </a:lnL>
                    <a:lnR w="25400" cap="flat" cmpd="dbl" algn="ctr">
                      <a:solidFill>
                        <a:srgbClr val="FF0000"/>
                      </a:solidFill>
                      <a:prstDash val="solid"/>
                      <a:round/>
                      <a:headEnd type="none" w="med" len="med"/>
                      <a:tailEnd type="none" w="med" len="med"/>
                    </a:lnR>
                    <a:lnT>
                      <a:noFill/>
                    </a:lnT>
                    <a:lnB w="25400" cap="flat" cmpd="dbl" algn="ctr">
                      <a:solidFill>
                        <a:srgbClr val="FF0000"/>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決算整理事項</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w="25400" cap="flat" cmpd="dbl" algn="ctr">
                      <a:solidFill>
                        <a:srgbClr val="FF0000"/>
                      </a:solidFill>
                      <a:prstDash val="solid"/>
                      <a:round/>
                      <a:headEnd type="none" w="med" len="med"/>
                      <a:tailEnd type="none" w="med" len="med"/>
                    </a:lnB>
                  </a:tcPr>
                </a:tc>
                <a:tc gridSpan="3">
                  <a:txBody>
                    <a:bodyPr/>
                    <a:lstStyle/>
                    <a:p>
                      <a:pPr algn="dist"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決算整理前残高試算表</a:t>
                      </a:r>
                    </a:p>
                  </a:txBody>
                  <a:tcPr marL="93796" marR="93796"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決算整理事項</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a:noFill/>
                    </a:lnT>
                    <a:lnB w="25400" cap="flat" cmpd="dbl" algn="ctr">
                      <a:solidFill>
                        <a:srgbClr val="FF0000"/>
                      </a:solidFill>
                      <a:prstDash val="solid"/>
                      <a:round/>
                      <a:headEnd type="none" w="med" len="med"/>
                      <a:tailEnd type="none" w="med" len="med"/>
                    </a:lnB>
                  </a:tcPr>
                </a:tc>
                <a:tc>
                  <a:txBody>
                    <a:bodyPr/>
                    <a:lstStyle/>
                    <a:p>
                      <a:pPr algn="ctr"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　　決算整理後　　　残高試算表</a:t>
                      </a:r>
                    </a:p>
                  </a:txBody>
                  <a:tcPr marL="0" marR="0" marT="0" marB="0" anchor="ctr">
                    <a:lnL w="25400" cap="flat" cmpd="dbl" algn="ctr">
                      <a:solidFill>
                        <a:srgbClr val="FF0000"/>
                      </a:solidFill>
                      <a:prstDash val="solid"/>
                      <a:round/>
                      <a:headEnd type="none" w="med" len="med"/>
                      <a:tailEnd type="none" w="med" len="med"/>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r h="128305">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借方</a:t>
                      </a:r>
                    </a:p>
                  </a:txBody>
                  <a:tcPr marL="46898" marR="46898" marT="0"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借方</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借方</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勘　定　科　目</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貸方</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貸方</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貸方</a:t>
                      </a:r>
                    </a:p>
                  </a:txBody>
                  <a:tcPr marL="46898" marR="46898" marT="0"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2"/>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65,000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66,000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8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34,000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34,000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323,000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323,000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電子記録債権</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201,000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201,000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154,000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仮払消費税</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154,000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23,000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CN" altLang="en-US" sz="800" b="0" i="0" u="none" strike="noStrike" dirty="0">
                          <a:solidFill>
                            <a:srgbClr val="000000"/>
                          </a:solidFill>
                          <a:effectLst/>
                          <a:latin typeface="HGS明朝B" panose="02020800000000000000" pitchFamily="18" charset="-128"/>
                          <a:ea typeface="HGS明朝B" panose="02020800000000000000" pitchFamily="18" charset="-128"/>
                        </a:rPr>
                        <a:t>仮払法人税等</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23,000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96,000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96,000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84,000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84,000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1,300,000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1,300,000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建物</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0"/>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建物減価償却累計額</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320,000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52,000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372,000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352,000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352,000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備品</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備品減価償却累計額</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98,000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70,400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168,400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電子記録債務</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207,000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207,000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4"/>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169,000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169,000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5"/>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借入金</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84,000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84,000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6"/>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187,000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仮受消費税</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187,000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7"/>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18,200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8,000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26,200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8"/>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1,000,000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1,000,000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9"/>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219,800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219,800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0"/>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2,341,000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2,341,000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1"/>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1,686,000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84,000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1,698,000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96,000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2"/>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228,000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36,000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192,000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3"/>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160,000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40,000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4"/>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28,000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40,000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12,000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5"/>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24,000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23,000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6"/>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44,000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62,000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支払保険料</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18,000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7"/>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未払消費税</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33,000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33,000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8"/>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当座借越</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34,000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34,000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9"/>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12,000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12,000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貯蔵品</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30"/>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18,000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18,000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前払保険料</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31"/>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未払給料</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36,000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36,000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32"/>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8,000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8,000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貸倒引当金繰入</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33"/>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52,000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52,000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建物減価償却費</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34"/>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70,400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70,400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800" b="0" i="0" u="none" strike="noStrike" dirty="0">
                          <a:solidFill>
                            <a:srgbClr val="000000"/>
                          </a:solidFill>
                          <a:effectLst/>
                          <a:latin typeface="HGS明朝B" panose="02020800000000000000" pitchFamily="18" charset="-128"/>
                          <a:ea typeface="HGS明朝B" panose="02020800000000000000" pitchFamily="18" charset="-128"/>
                        </a:rPr>
                        <a:t>備品減価償却費</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35"/>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1,120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1,120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支払利息</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36"/>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未払利息</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1,120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1,120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37"/>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40,000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40,000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前払家賃</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38"/>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CN" altLang="en-US" sz="800" b="0" i="0" u="none" strike="noStrike" dirty="0">
                          <a:solidFill>
                            <a:srgbClr val="000000"/>
                          </a:solidFill>
                          <a:effectLst/>
                          <a:latin typeface="HGS明朝B" panose="02020800000000000000" pitchFamily="18" charset="-128"/>
                          <a:ea typeface="HGS明朝B" panose="02020800000000000000" pitchFamily="18" charset="-128"/>
                        </a:rPr>
                        <a:t>未払法人税等</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26,800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26,800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39"/>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49,800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49,800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法人税等</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40"/>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46898"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41"/>
                  </a:ext>
                </a:extLst>
              </a:tr>
              <a:tr h="128305">
                <a:tc>
                  <a:txBody>
                    <a:bodyPr/>
                    <a:lstStyle/>
                    <a:p>
                      <a:pPr algn="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42"/>
                  </a:ext>
                </a:extLst>
              </a:tr>
              <a:tr h="128305">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4,718,320</a:t>
                      </a:r>
                    </a:p>
                  </a:txBody>
                  <a:tcPr marL="0" marR="46898" marT="0"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689,320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4,678,000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ctr" fontAlgn="ctr"/>
                      <a:endParaRPr lang="ja-JP" altLang="en-US" sz="8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4,678,000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689,320</a:t>
                      </a:r>
                    </a:p>
                  </a:txBody>
                  <a:tcPr marL="0" marR="46898"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HGS明朝B" panose="02020800000000000000" pitchFamily="18" charset="-128"/>
                          <a:ea typeface="HGS明朝B" panose="02020800000000000000" pitchFamily="18" charset="-128"/>
                        </a:rPr>
                        <a:t>4,718,320</a:t>
                      </a:r>
                    </a:p>
                  </a:txBody>
                  <a:tcPr marL="0" marR="46898" marT="0"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0043"/>
                  </a:ext>
                </a:extLst>
              </a:tr>
            </a:tbl>
          </a:graphicData>
        </a:graphic>
      </p:graphicFrame>
    </p:spTree>
    <p:custDataLst>
      <p:tags r:id="rId1"/>
    </p:custDataLst>
    <p:extLst>
      <p:ext uri="{BB962C8B-B14F-4D97-AF65-F5344CB8AC3E}">
        <p14:creationId xmlns:p14="http://schemas.microsoft.com/office/powerpoint/2010/main" val="112549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par>
                          <p:cTn id="18" fill="hold">
                            <p:stCondLst>
                              <p:cond delay="500"/>
                            </p:stCondLst>
                            <p:childTnLst>
                              <p:par>
                                <p:cTn id="19" presetID="10" presetClass="entr" presetSubtype="0" fill="hold" grpId="1"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7"/>
                                        </p:tgtEl>
                                      </p:cBhvr>
                                    </p:animEffect>
                                    <p:set>
                                      <p:cBhvr>
                                        <p:cTn id="26" dur="1" fill="hold">
                                          <p:stCondLst>
                                            <p:cond delay="499"/>
                                          </p:stCondLst>
                                        </p:cTn>
                                        <p:tgtEl>
                                          <p:spTgt spid="7"/>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8"/>
                                        </p:tgtEl>
                                      </p:cBhvr>
                                    </p:animEffect>
                                    <p:set>
                                      <p:cBhvr>
                                        <p:cTn id="29" dur="1" fill="hold">
                                          <p:stCondLst>
                                            <p:cond delay="499"/>
                                          </p:stCondLst>
                                        </p:cTn>
                                        <p:tgtEl>
                                          <p:spTgt spid="8"/>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par>
                          <p:cTn id="35" fill="hold">
                            <p:stCondLst>
                              <p:cond delay="500"/>
                            </p:stCondLst>
                            <p:childTnLst>
                              <p:par>
                                <p:cTn id="36" presetID="10" presetClass="entr" presetSubtype="0" fill="hold" grpId="1"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9"/>
                                        </p:tgtEl>
                                      </p:cBhvr>
                                    </p:animEffect>
                                    <p:set>
                                      <p:cBhvr>
                                        <p:cTn id="43" dur="1" fill="hold">
                                          <p:stCondLst>
                                            <p:cond delay="499"/>
                                          </p:stCondLst>
                                        </p:cTn>
                                        <p:tgtEl>
                                          <p:spTgt spid="9"/>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500"/>
                                        <p:tgtEl>
                                          <p:spTgt spid="10"/>
                                        </p:tgtEl>
                                      </p:cBhvr>
                                    </p:animEffect>
                                    <p:set>
                                      <p:cBhvr>
                                        <p:cTn id="46"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7493" y="331018"/>
            <a:ext cx="7886700" cy="327570"/>
          </a:xfrm>
        </p:spPr>
        <p:txBody>
          <a:bodyPr>
            <a:normAutofit/>
          </a:bodyPr>
          <a:lstStyle/>
          <a:p>
            <a:pPr defTabSz="914400" eaLnBrk="0" fontAlgn="base" hangingPunct="0">
              <a:lnSpc>
                <a:spcPct val="100000"/>
              </a:lnSpc>
              <a:spcAft>
                <a:spcPct val="0"/>
              </a:spcAft>
              <a:defRPr/>
            </a:pPr>
            <a:r>
              <a:rPr lang="ja-JP" altLang="en-US" sz="1400" dirty="0">
                <a:solidFill>
                  <a:srgbClr val="000000"/>
                </a:solidFill>
                <a:latin typeface="HGS明朝B" panose="02020800000000000000" pitchFamily="18" charset="-128"/>
                <a:ea typeface="HGS明朝B" panose="02020800000000000000" pitchFamily="18" charset="-128"/>
              </a:rPr>
              <a:t>問題</a:t>
            </a:r>
            <a:r>
              <a:rPr lang="en-US" altLang="ja-JP" sz="1400" dirty="0">
                <a:solidFill>
                  <a:srgbClr val="000000"/>
                </a:solidFill>
                <a:latin typeface="HGS明朝B" panose="02020800000000000000" pitchFamily="18" charset="-128"/>
                <a:ea typeface="HGS明朝B" panose="02020800000000000000" pitchFamily="18" charset="-128"/>
              </a:rPr>
              <a:t>15</a:t>
            </a:r>
            <a:r>
              <a:rPr lang="ja-JP" altLang="en-US" sz="1400" dirty="0">
                <a:solidFill>
                  <a:srgbClr val="000000"/>
                </a:solidFill>
                <a:latin typeface="HGS明朝B" panose="02020800000000000000" pitchFamily="18" charset="-128"/>
                <a:ea typeface="HGS明朝B" panose="02020800000000000000" pitchFamily="18" charset="-128"/>
              </a:rPr>
              <a:t>②</a:t>
            </a:r>
            <a:r>
              <a:rPr lang="en-US" altLang="ja-JP" sz="1400" dirty="0">
                <a:solidFill>
                  <a:srgbClr val="000000"/>
                </a:solidFill>
                <a:latin typeface="HGS明朝B" panose="02020800000000000000" pitchFamily="18" charset="-128"/>
                <a:ea typeface="HGS明朝B" panose="02020800000000000000" pitchFamily="18" charset="-128"/>
              </a:rPr>
              <a:t>-2</a:t>
            </a:r>
            <a:r>
              <a:rPr lang="ja-JP" altLang="en-US" sz="1400" dirty="0">
                <a:solidFill>
                  <a:srgbClr val="000000"/>
                </a:solidFill>
                <a:latin typeface="HGS明朝B" panose="02020800000000000000" pitchFamily="18" charset="-128"/>
                <a:ea typeface="HGS明朝B" panose="02020800000000000000" pitchFamily="18" charset="-128"/>
              </a:rPr>
              <a:t>　解説</a:t>
            </a:r>
            <a:endParaRPr kumimoji="1" lang="ja-JP" altLang="en-US" dirty="0"/>
          </a:p>
        </p:txBody>
      </p:sp>
      <p:sp>
        <p:nvSpPr>
          <p:cNvPr id="5" name="フッター プレースホルダー 2">
            <a:extLst>
              <a:ext uri="{FF2B5EF4-FFF2-40B4-BE49-F238E27FC236}">
                <a16:creationId xmlns:a16="http://schemas.microsoft.com/office/drawing/2014/main" id="{FD6935F5-991C-42E7-93A4-1290BB26AA51}"/>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4" name="スライド番号プレースホルダー 3">
            <a:extLst>
              <a:ext uri="{FF2B5EF4-FFF2-40B4-BE49-F238E27FC236}">
                <a16:creationId xmlns:a16="http://schemas.microsoft.com/office/drawing/2014/main" id="{9AE9938E-6AC8-4C81-866F-96E8B2528673}"/>
              </a:ext>
            </a:extLst>
          </p:cNvPr>
          <p:cNvSpPr>
            <a:spLocks noGrp="1"/>
          </p:cNvSpPr>
          <p:nvPr>
            <p:ph type="sldNum" sz="quarter" idx="12"/>
          </p:nvPr>
        </p:nvSpPr>
        <p:spPr/>
        <p:txBody>
          <a:bodyPr/>
          <a:lstStyle/>
          <a:p>
            <a:pPr>
              <a:defRPr/>
            </a:pPr>
            <a:fld id="{D75A7DFD-EADF-4CA5-A26A-A6C96443689A}" type="slidenum">
              <a:rPr lang="en-US" altLang="ja-JP" smtClean="0"/>
              <a:pPr>
                <a:defRPr/>
              </a:pPr>
              <a:t>23</a:t>
            </a:fld>
            <a:endParaRPr lang="en-US" altLang="ja-JP"/>
          </a:p>
        </p:txBody>
      </p:sp>
      <p:sp>
        <p:nvSpPr>
          <p:cNvPr id="3" name="正方形/長方形 2"/>
          <p:cNvSpPr/>
          <p:nvPr/>
        </p:nvSpPr>
        <p:spPr>
          <a:xfrm>
            <a:off x="1991544" y="908720"/>
            <a:ext cx="6696744" cy="5212517"/>
          </a:xfrm>
          <a:prstGeom prst="rect">
            <a:avLst/>
          </a:prstGeom>
        </p:spPr>
        <p:txBody>
          <a:bodyPr wrap="square">
            <a:spAutoFit/>
          </a:bodyPr>
          <a:lstStyle/>
          <a:p>
            <a:pPr>
              <a:lnSpc>
                <a:spcPct val="150000"/>
              </a:lnSpc>
              <a:spcAft>
                <a:spcPts val="0"/>
              </a:spcAft>
            </a:pP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次の【資料１】と【資料２】にもとづいて</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Ⅹ３年３月３１日の貸借対照表と損</a:t>
            </a:r>
            <a:endPar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益計算書を作成しなさい。なお当期はⅩ</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2</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年</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4</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月</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1</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日からⅩ</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3</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年</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3</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月</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31</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日までである。</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【資料１】</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(1)</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期末商品棚卸高は</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96,000</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円</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である。</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仕入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84,000</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繰越商品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84,000</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繰越商品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96,000</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仕入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96,000</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(2)</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仮払消費税</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仮受消費税を相殺して</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その差額を未払消費税として計上</a:t>
            </a:r>
            <a:endPar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する。</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仮受消費税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187,000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仮払消費税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154,000</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未払消費税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33,000</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(3)</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当座預金の貸方残高を当座借越勘定に振替える。当社は銀行と借越限度額</a:t>
            </a:r>
            <a:endPar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100,000</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円</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の当座借越契約を結んでいる。</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当座預金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34,000</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当座借越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34,000</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(4)</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通信費で費用処理した郵便切手のうち</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12,000</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円</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は未使用であったので</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貯</a:t>
            </a:r>
            <a:endPar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蔵品勘定に振替える。</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貯蔵品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12,000</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通信費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12,000</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p:txBody>
      </p:sp>
      <p:sp>
        <p:nvSpPr>
          <p:cNvPr id="7" name="正方形/長方形 6">
            <a:extLst>
              <a:ext uri="{FF2B5EF4-FFF2-40B4-BE49-F238E27FC236}">
                <a16:creationId xmlns:a16="http://schemas.microsoft.com/office/drawing/2014/main" id="{3122BFFA-C3F0-4122-BFFE-73CE557C8B75}"/>
              </a:ext>
            </a:extLst>
          </p:cNvPr>
          <p:cNvSpPr/>
          <p:nvPr/>
        </p:nvSpPr>
        <p:spPr>
          <a:xfrm>
            <a:off x="1632717" y="908719"/>
            <a:ext cx="45719" cy="52125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154871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1464" y="405147"/>
            <a:ext cx="7886700" cy="327570"/>
          </a:xfrm>
        </p:spPr>
        <p:txBody>
          <a:bodyPr>
            <a:normAutofit/>
          </a:bodyPr>
          <a:lstStyle/>
          <a:p>
            <a:pPr defTabSz="914400" eaLnBrk="0" fontAlgn="base" hangingPunct="0">
              <a:lnSpc>
                <a:spcPct val="100000"/>
              </a:lnSpc>
              <a:spcAft>
                <a:spcPct val="0"/>
              </a:spcAft>
              <a:defRPr/>
            </a:pPr>
            <a:r>
              <a:rPr lang="ja-JP" altLang="en-US" sz="1400" dirty="0">
                <a:solidFill>
                  <a:srgbClr val="000000"/>
                </a:solidFill>
                <a:latin typeface="HGS明朝B" panose="02020800000000000000" pitchFamily="18" charset="-128"/>
                <a:ea typeface="HGS明朝B" panose="02020800000000000000" pitchFamily="18" charset="-128"/>
              </a:rPr>
              <a:t>問題</a:t>
            </a:r>
            <a:r>
              <a:rPr lang="en-US" altLang="ja-JP" sz="1400" dirty="0">
                <a:solidFill>
                  <a:srgbClr val="000000"/>
                </a:solidFill>
                <a:latin typeface="HGS明朝B" panose="02020800000000000000" pitchFamily="18" charset="-128"/>
                <a:ea typeface="HGS明朝B" panose="02020800000000000000" pitchFamily="18" charset="-128"/>
              </a:rPr>
              <a:t>15</a:t>
            </a:r>
            <a:r>
              <a:rPr lang="ja-JP" altLang="en-US" sz="1400" dirty="0">
                <a:solidFill>
                  <a:srgbClr val="000000"/>
                </a:solidFill>
                <a:latin typeface="HGS明朝B" panose="02020800000000000000" pitchFamily="18" charset="-128"/>
                <a:ea typeface="HGS明朝B" panose="02020800000000000000" pitchFamily="18" charset="-128"/>
              </a:rPr>
              <a:t>②</a:t>
            </a:r>
            <a:r>
              <a:rPr lang="en-US" altLang="ja-JP" sz="1400" dirty="0">
                <a:solidFill>
                  <a:srgbClr val="000000"/>
                </a:solidFill>
                <a:latin typeface="HGS明朝B" panose="02020800000000000000" pitchFamily="18" charset="-128"/>
                <a:ea typeface="HGS明朝B" panose="02020800000000000000" pitchFamily="18" charset="-128"/>
              </a:rPr>
              <a:t>-2</a:t>
            </a:r>
            <a:r>
              <a:rPr lang="ja-JP" altLang="en-US" sz="1400" dirty="0">
                <a:solidFill>
                  <a:srgbClr val="000000"/>
                </a:solidFill>
                <a:latin typeface="HGS明朝B" panose="02020800000000000000" pitchFamily="18" charset="-128"/>
                <a:ea typeface="HGS明朝B" panose="02020800000000000000" pitchFamily="18" charset="-128"/>
              </a:rPr>
              <a:t>　解説</a:t>
            </a:r>
            <a:endParaRPr kumimoji="1" lang="ja-JP" altLang="en-US" dirty="0"/>
          </a:p>
        </p:txBody>
      </p:sp>
      <p:sp>
        <p:nvSpPr>
          <p:cNvPr id="5" name="フッター プレースホルダー 2">
            <a:extLst>
              <a:ext uri="{FF2B5EF4-FFF2-40B4-BE49-F238E27FC236}">
                <a16:creationId xmlns:a16="http://schemas.microsoft.com/office/drawing/2014/main" id="{FD6935F5-991C-42E7-93A4-1290BB26AA51}"/>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4" name="スライド番号プレースホルダー 3">
            <a:extLst>
              <a:ext uri="{FF2B5EF4-FFF2-40B4-BE49-F238E27FC236}">
                <a16:creationId xmlns:a16="http://schemas.microsoft.com/office/drawing/2014/main" id="{9AE9938E-6AC8-4C81-866F-96E8B2528673}"/>
              </a:ext>
            </a:extLst>
          </p:cNvPr>
          <p:cNvSpPr>
            <a:spLocks noGrp="1"/>
          </p:cNvSpPr>
          <p:nvPr>
            <p:ph type="sldNum" sz="quarter" idx="12"/>
          </p:nvPr>
        </p:nvSpPr>
        <p:spPr/>
        <p:txBody>
          <a:bodyPr/>
          <a:lstStyle/>
          <a:p>
            <a:pPr>
              <a:defRPr/>
            </a:pPr>
            <a:fld id="{D75A7DFD-EADF-4CA5-A26A-A6C96443689A}" type="slidenum">
              <a:rPr lang="en-US" altLang="ja-JP" smtClean="0"/>
              <a:pPr>
                <a:defRPr/>
              </a:pPr>
              <a:t>24</a:t>
            </a:fld>
            <a:endParaRPr lang="en-US" altLang="ja-JP"/>
          </a:p>
        </p:txBody>
      </p:sp>
      <p:sp>
        <p:nvSpPr>
          <p:cNvPr id="3" name="正方形/長方形 2"/>
          <p:cNvSpPr/>
          <p:nvPr/>
        </p:nvSpPr>
        <p:spPr>
          <a:xfrm>
            <a:off x="1866442" y="1052736"/>
            <a:ext cx="6696744" cy="5212517"/>
          </a:xfrm>
          <a:prstGeom prst="rect">
            <a:avLst/>
          </a:prstGeom>
        </p:spPr>
        <p:txBody>
          <a:bodyPr wrap="square">
            <a:spAutoFit/>
          </a:bodyPr>
          <a:lstStyle/>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(5)</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現金の実際有高は</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65,000</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円</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であった。帳簿残高との差額を調査したところ</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a:t>
            </a:r>
            <a:endPar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収入印紙を購入した時の仕訳が未記帳であることが判明した。</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租税公課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1,000</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現金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1,000</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(6)</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保険料の前払分</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18,000</a:t>
            </a:r>
            <a:r>
              <a:rPr lang="ja-JP" altLang="en-US"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円</a:t>
            </a: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を計上する。</a:t>
            </a:r>
            <a:endParaRPr lang="ja-JP" altLang="ja-JP" sz="1400" dirty="0">
              <a:latin typeface="HGS明朝B" panose="02020800000000000000" pitchFamily="18" charset="-128"/>
              <a:ea typeface="HGS明朝B" panose="02020800000000000000" pitchFamily="18" charset="-128"/>
              <a:cs typeface="ＭＳ Ｐゴシック" panose="020B0600070205080204" pitchFamily="50" charset="-128"/>
            </a:endParaRPr>
          </a:p>
          <a:p>
            <a:pPr>
              <a:lnSpc>
                <a:spcPct val="150000"/>
              </a:lnSpc>
              <a:spcAft>
                <a:spcPts val="0"/>
              </a:spcAft>
            </a:pPr>
            <a:r>
              <a:rPr lang="ja-JP"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000000"/>
                </a:solidFill>
                <a:latin typeface="HGS明朝B" panose="02020800000000000000" pitchFamily="18" charset="-128"/>
                <a:ea typeface="HGS明朝B" panose="02020800000000000000" pitchFamily="18" charset="-128"/>
                <a:cs typeface="ＭＳ Ｐゴシック" panose="020B0600070205080204" pitchFamily="50" charset="-128"/>
              </a:rPr>
              <a:t>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借方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前払保険料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18,000      (</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貸方</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a:t>
            </a:r>
            <a:r>
              <a:rPr lang="ja-JP"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支払保険料　</a:t>
            </a:r>
            <a:r>
              <a:rPr lang="en-US" altLang="ja-JP" sz="1400" dirty="0">
                <a:solidFill>
                  <a:srgbClr val="843C0C"/>
                </a:solidFill>
                <a:latin typeface="HGS明朝B" panose="02020800000000000000" pitchFamily="18" charset="-128"/>
                <a:ea typeface="HGS明朝B" panose="02020800000000000000" pitchFamily="18" charset="-128"/>
                <a:cs typeface="ＭＳ Ｐゴシック" panose="020B0600070205080204" pitchFamily="50" charset="-128"/>
              </a:rPr>
              <a:t>18,000</a:t>
            </a:r>
          </a:p>
          <a:p>
            <a:pPr lvl="0">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(7)</a:t>
            </a:r>
            <a:r>
              <a:rPr lang="ja-JP" altLang="en-US" sz="1400" dirty="0">
                <a:solidFill>
                  <a:srgbClr val="000000"/>
                </a:solidFill>
                <a:latin typeface="HGS明朝B" panose="02020800000000000000" pitchFamily="18" charset="-128"/>
                <a:ea typeface="HGS明朝B" panose="02020800000000000000" pitchFamily="18" charset="-128"/>
              </a:rPr>
              <a:t>給料の未払分</a:t>
            </a:r>
            <a:r>
              <a:rPr lang="en-US" altLang="ja-JP" sz="1400" dirty="0">
                <a:solidFill>
                  <a:srgbClr val="000000"/>
                </a:solidFill>
                <a:latin typeface="HGS明朝B" panose="02020800000000000000" pitchFamily="18" charset="-128"/>
                <a:ea typeface="HGS明朝B" panose="02020800000000000000" pitchFamily="18" charset="-128"/>
              </a:rPr>
              <a:t>36,000</a:t>
            </a:r>
            <a:r>
              <a:rPr lang="ja-JP" altLang="en-US" sz="1400" dirty="0">
                <a:solidFill>
                  <a:srgbClr val="000000"/>
                </a:solidFill>
                <a:latin typeface="HGS明朝B" panose="02020800000000000000" pitchFamily="18" charset="-128"/>
                <a:ea typeface="HGS明朝B" panose="02020800000000000000" pitchFamily="18" charset="-128"/>
              </a:rPr>
              <a:t>円を計上する。</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借方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給料　</a:t>
            </a:r>
            <a:r>
              <a:rPr lang="en-US" altLang="ja-JP" sz="1400" dirty="0">
                <a:solidFill>
                  <a:srgbClr val="ED7D31">
                    <a:lumMod val="50000"/>
                  </a:srgbClr>
                </a:solidFill>
                <a:latin typeface="HGS明朝B" panose="02020800000000000000" pitchFamily="18" charset="-128"/>
                <a:ea typeface="HGS明朝B" panose="02020800000000000000" pitchFamily="18" charset="-128"/>
              </a:rPr>
              <a:t>36,000</a:t>
            </a: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未払給料 　 </a:t>
            </a:r>
            <a:r>
              <a:rPr lang="en-US" altLang="ja-JP" sz="1400" dirty="0">
                <a:solidFill>
                  <a:srgbClr val="ED7D31">
                    <a:lumMod val="50000"/>
                  </a:srgbClr>
                </a:solidFill>
                <a:latin typeface="HGS明朝B" panose="02020800000000000000" pitchFamily="18" charset="-128"/>
                <a:ea typeface="HGS明朝B" panose="02020800000000000000" pitchFamily="18" charset="-128"/>
              </a:rPr>
              <a:t>36,000</a:t>
            </a:r>
          </a:p>
          <a:p>
            <a:pPr lvl="0">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(8)</a:t>
            </a:r>
            <a:r>
              <a:rPr lang="ja-JP" altLang="en-US" sz="1400" dirty="0">
                <a:solidFill>
                  <a:srgbClr val="000000"/>
                </a:solidFill>
                <a:latin typeface="HGS明朝B" panose="02020800000000000000" pitchFamily="18" charset="-128"/>
                <a:ea typeface="HGS明朝B" panose="02020800000000000000" pitchFamily="18" charset="-128"/>
              </a:rPr>
              <a:t>電子記録債権及び売掛金の期末残高に対して５％の貸倒引当金を差額補充</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法により設定する。</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借方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貸倒引当金繰入　</a:t>
            </a:r>
            <a:r>
              <a:rPr lang="en-US" altLang="ja-JP" sz="1400" dirty="0">
                <a:solidFill>
                  <a:srgbClr val="ED7D31">
                    <a:lumMod val="50000"/>
                  </a:srgbClr>
                </a:solidFill>
                <a:latin typeface="HGS明朝B" panose="02020800000000000000" pitchFamily="18" charset="-128"/>
                <a:ea typeface="HGS明朝B" panose="02020800000000000000" pitchFamily="18" charset="-128"/>
              </a:rPr>
              <a:t>8,000</a:t>
            </a: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貸倒引当金　</a:t>
            </a:r>
            <a:r>
              <a:rPr lang="en-US" altLang="ja-JP" sz="1400" dirty="0">
                <a:solidFill>
                  <a:srgbClr val="ED7D31">
                    <a:lumMod val="50000"/>
                  </a:srgbClr>
                </a:solidFill>
                <a:latin typeface="HGS明朝B" panose="02020800000000000000" pitchFamily="18" charset="-128"/>
                <a:ea typeface="HGS明朝B" panose="02020800000000000000" pitchFamily="18" charset="-128"/>
              </a:rPr>
              <a:t>8,000</a:t>
            </a:r>
          </a:p>
          <a:p>
            <a:pPr>
              <a:lnSpc>
                <a:spcPct val="150000"/>
              </a:lnSpc>
              <a:defRPr/>
            </a:pPr>
            <a:r>
              <a:rPr lang="en-US" altLang="ja-JP" sz="1400" dirty="0">
                <a:solidFill>
                  <a:srgbClr val="ED7D31">
                    <a:lumMod val="50000"/>
                  </a:srgbClr>
                </a:solidFill>
                <a:latin typeface="HGS明朝B" panose="02020800000000000000" pitchFamily="18" charset="-128"/>
                <a:ea typeface="HGS明朝B" panose="02020800000000000000" pitchFamily="18" charset="-128"/>
              </a:rPr>
              <a:t>  </a:t>
            </a:r>
            <a:r>
              <a:rPr lang="ja-JP" altLang="en-US" sz="1400" kern="100" dirty="0">
                <a:solidFill>
                  <a:schemeClr val="accent2">
                    <a:lumMod val="50000"/>
                  </a:schemeClr>
                </a:solidFill>
                <a:latin typeface="HGS明朝B" panose="02020800000000000000" pitchFamily="18" charset="-128"/>
                <a:ea typeface="HGS明朝B" panose="02020800000000000000" pitchFamily="18" charset="-128"/>
                <a:cs typeface="Times New Roman" panose="02020603050405020304" pitchFamily="18" charset="0"/>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(323,000 + 201,000)</a:t>
            </a:r>
            <a:r>
              <a:rPr lang="ja-JP" altLang="ja-JP"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×5 %</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18,200</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8,000</a:t>
            </a:r>
          </a:p>
          <a:p>
            <a:pPr lvl="0">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(9)</a:t>
            </a:r>
            <a:r>
              <a:rPr lang="ja-JP" altLang="en-US" sz="1400" dirty="0">
                <a:solidFill>
                  <a:srgbClr val="000000"/>
                </a:solidFill>
                <a:latin typeface="HGS明朝B" panose="02020800000000000000" pitchFamily="18" charset="-128"/>
                <a:ea typeface="HGS明朝B" panose="02020800000000000000" pitchFamily="18" charset="-128"/>
              </a:rPr>
              <a:t>建物と備品について、次の条件で定額法により減価償却をおこなう。</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建物：残存価額ゼロ、耐用年数 </a:t>
            </a:r>
            <a:r>
              <a:rPr lang="en-US" altLang="ja-JP" sz="1400" dirty="0">
                <a:solidFill>
                  <a:srgbClr val="000000"/>
                </a:solidFill>
                <a:latin typeface="HGS明朝B" panose="02020800000000000000" pitchFamily="18" charset="-128"/>
                <a:ea typeface="HGS明朝B" panose="02020800000000000000" pitchFamily="18" charset="-128"/>
              </a:rPr>
              <a:t>25</a:t>
            </a:r>
            <a:r>
              <a:rPr lang="ja-JP" altLang="en-US" sz="1400" dirty="0">
                <a:solidFill>
                  <a:srgbClr val="000000"/>
                </a:solidFill>
                <a:latin typeface="HGS明朝B" panose="02020800000000000000" pitchFamily="18" charset="-128"/>
                <a:ea typeface="HGS明朝B" panose="02020800000000000000" pitchFamily="18" charset="-128"/>
              </a:rPr>
              <a:t>年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1,300,000÷25</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年＝</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52,000</a:t>
            </a:r>
          </a:p>
          <a:p>
            <a:pPr lvl="0">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        </a:t>
            </a:r>
            <a:r>
              <a:rPr lang="ja-JP" altLang="en-US" sz="1400" dirty="0">
                <a:solidFill>
                  <a:srgbClr val="000000"/>
                </a:solidFill>
                <a:latin typeface="HGS明朝B" panose="02020800000000000000" pitchFamily="18" charset="-128"/>
                <a:ea typeface="HGS明朝B" panose="02020800000000000000" pitchFamily="18" charset="-128"/>
              </a:rPr>
              <a:t>備品：残存価額ゼロ、耐用年数</a:t>
            </a:r>
            <a:r>
              <a:rPr lang="en-US" altLang="ja-JP" sz="1400" dirty="0">
                <a:solidFill>
                  <a:srgbClr val="000000"/>
                </a:solidFill>
                <a:latin typeface="HGS明朝B" panose="02020800000000000000" pitchFamily="18" charset="-128"/>
                <a:ea typeface="HGS明朝B" panose="02020800000000000000" pitchFamily="18" charset="-128"/>
              </a:rPr>
              <a:t>5</a:t>
            </a:r>
            <a:r>
              <a:rPr lang="ja-JP" altLang="en-US" sz="1400" dirty="0">
                <a:solidFill>
                  <a:srgbClr val="000000"/>
                </a:solidFill>
                <a:latin typeface="HGS明朝B" panose="02020800000000000000" pitchFamily="18" charset="-128"/>
                <a:ea typeface="HGS明朝B" panose="02020800000000000000" pitchFamily="18" charset="-128"/>
              </a:rPr>
              <a:t>年　   </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352,000÷5</a:t>
            </a:r>
            <a:r>
              <a:rPr lang="ja-JP" altLang="en-US" sz="1400" dirty="0">
                <a:solidFill>
                  <a:schemeClr val="accent2">
                    <a:lumMod val="50000"/>
                  </a:schemeClr>
                </a:solidFill>
                <a:latin typeface="HGS明朝B" panose="02020800000000000000" pitchFamily="18" charset="-128"/>
                <a:ea typeface="HGS明朝B" panose="02020800000000000000" pitchFamily="18" charset="-128"/>
              </a:rPr>
              <a:t>年＝</a:t>
            </a:r>
            <a:r>
              <a:rPr lang="en-US" altLang="ja-JP" sz="1400" dirty="0">
                <a:solidFill>
                  <a:schemeClr val="accent2">
                    <a:lumMod val="50000"/>
                  </a:schemeClr>
                </a:solidFill>
                <a:latin typeface="HGS明朝B" panose="02020800000000000000" pitchFamily="18" charset="-128"/>
                <a:ea typeface="HGS明朝B" panose="02020800000000000000" pitchFamily="18" charset="-128"/>
              </a:rPr>
              <a:t>70,400</a:t>
            </a:r>
          </a:p>
          <a:p>
            <a:pPr lvl="0">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借方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建物減価償却費　</a:t>
            </a:r>
            <a:r>
              <a:rPr lang="en-US" altLang="ja-JP" sz="1400" dirty="0">
                <a:solidFill>
                  <a:srgbClr val="ED7D31">
                    <a:lumMod val="50000"/>
                  </a:srgbClr>
                </a:solidFill>
                <a:latin typeface="HGS明朝B" panose="02020800000000000000" pitchFamily="18" charset="-128"/>
                <a:ea typeface="HGS明朝B" panose="02020800000000000000" pitchFamily="18" charset="-128"/>
              </a:rPr>
              <a:t>52,000</a:t>
            </a: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建物減価償却累計額　</a:t>
            </a:r>
            <a:r>
              <a:rPr lang="en-US" altLang="ja-JP" sz="1400" dirty="0">
                <a:solidFill>
                  <a:srgbClr val="ED7D31">
                    <a:lumMod val="50000"/>
                  </a:srgbClr>
                </a:solidFill>
                <a:latin typeface="HGS明朝B" panose="02020800000000000000" pitchFamily="18" charset="-128"/>
                <a:ea typeface="HGS明朝B" panose="02020800000000000000" pitchFamily="18" charset="-128"/>
              </a:rPr>
              <a:t>52,000</a:t>
            </a:r>
          </a:p>
          <a:p>
            <a:pPr lvl="0">
              <a:lnSpc>
                <a:spcPct val="150000"/>
              </a:lnSpc>
              <a:defRPr/>
            </a:pP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借方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備品減価償却費　</a:t>
            </a:r>
            <a:r>
              <a:rPr lang="en-US" altLang="ja-JP" sz="1400" dirty="0">
                <a:solidFill>
                  <a:srgbClr val="ED7D31">
                    <a:lumMod val="50000"/>
                  </a:srgbClr>
                </a:solidFill>
                <a:latin typeface="HGS明朝B" panose="02020800000000000000" pitchFamily="18" charset="-128"/>
                <a:ea typeface="HGS明朝B" panose="02020800000000000000" pitchFamily="18" charset="-128"/>
              </a:rPr>
              <a:t>70,400</a:t>
            </a: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備品減価償却累計額　</a:t>
            </a:r>
            <a:r>
              <a:rPr lang="en-US" altLang="ja-JP" sz="1400" dirty="0">
                <a:solidFill>
                  <a:srgbClr val="ED7D31">
                    <a:lumMod val="50000"/>
                  </a:srgbClr>
                </a:solidFill>
                <a:latin typeface="HGS明朝B" panose="02020800000000000000" pitchFamily="18" charset="-128"/>
                <a:ea typeface="HGS明朝B" panose="02020800000000000000" pitchFamily="18" charset="-128"/>
              </a:rPr>
              <a:t>70,400</a:t>
            </a:r>
          </a:p>
        </p:txBody>
      </p:sp>
      <p:sp>
        <p:nvSpPr>
          <p:cNvPr id="7" name="正方形/長方形 6">
            <a:extLst>
              <a:ext uri="{FF2B5EF4-FFF2-40B4-BE49-F238E27FC236}">
                <a16:creationId xmlns:a16="http://schemas.microsoft.com/office/drawing/2014/main" id="{3122BFFA-C3F0-4122-BFFE-73CE557C8B75}"/>
              </a:ext>
            </a:extLst>
          </p:cNvPr>
          <p:cNvSpPr/>
          <p:nvPr/>
        </p:nvSpPr>
        <p:spPr>
          <a:xfrm>
            <a:off x="1487488" y="1052736"/>
            <a:ext cx="45719" cy="521251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197905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17078" y="620688"/>
            <a:ext cx="7886700" cy="327570"/>
          </a:xfrm>
        </p:spPr>
        <p:txBody>
          <a:bodyPr/>
          <a:lstStyle/>
          <a:p>
            <a:r>
              <a:rPr lang="ja-JP" altLang="en-US" sz="1400" dirty="0">
                <a:solidFill>
                  <a:srgbClr val="000000"/>
                </a:solidFill>
                <a:latin typeface="HGS明朝B" panose="02020800000000000000" pitchFamily="18" charset="-128"/>
                <a:ea typeface="HGS明朝B" panose="02020800000000000000" pitchFamily="18" charset="-128"/>
              </a:rPr>
              <a:t>問題</a:t>
            </a:r>
            <a:r>
              <a:rPr lang="en-US" altLang="ja-JP" sz="1400" dirty="0">
                <a:solidFill>
                  <a:srgbClr val="000000"/>
                </a:solidFill>
                <a:latin typeface="HGS明朝B" panose="02020800000000000000" pitchFamily="18" charset="-128"/>
                <a:ea typeface="HGS明朝B" panose="02020800000000000000" pitchFamily="18" charset="-128"/>
              </a:rPr>
              <a:t>15</a:t>
            </a:r>
            <a:r>
              <a:rPr lang="ja-JP" altLang="en-US" sz="1400" dirty="0">
                <a:solidFill>
                  <a:srgbClr val="000000"/>
                </a:solidFill>
                <a:latin typeface="HGS明朝B" panose="02020800000000000000" pitchFamily="18" charset="-128"/>
                <a:ea typeface="HGS明朝B" panose="02020800000000000000" pitchFamily="18" charset="-128"/>
              </a:rPr>
              <a:t>②</a:t>
            </a:r>
            <a:r>
              <a:rPr lang="en-US" altLang="ja-JP" sz="1400" dirty="0">
                <a:solidFill>
                  <a:srgbClr val="000000"/>
                </a:solidFill>
                <a:latin typeface="HGS明朝B" panose="02020800000000000000" pitchFamily="18" charset="-128"/>
                <a:ea typeface="HGS明朝B" panose="02020800000000000000" pitchFamily="18" charset="-128"/>
              </a:rPr>
              <a:t>-3</a:t>
            </a:r>
            <a:r>
              <a:rPr lang="ja-JP" altLang="en-US" sz="1400" dirty="0">
                <a:solidFill>
                  <a:srgbClr val="000000"/>
                </a:solidFill>
                <a:latin typeface="HGS明朝B" panose="02020800000000000000" pitchFamily="18" charset="-128"/>
                <a:ea typeface="HGS明朝B" panose="02020800000000000000" pitchFamily="18" charset="-128"/>
              </a:rPr>
              <a:t>　解説</a:t>
            </a:r>
            <a:endParaRPr kumimoji="1" lang="ja-JP" altLang="en-US" dirty="0"/>
          </a:p>
        </p:txBody>
      </p:sp>
      <p:sp>
        <p:nvSpPr>
          <p:cNvPr id="5" name="フッター プレースホルダー 2">
            <a:extLst>
              <a:ext uri="{FF2B5EF4-FFF2-40B4-BE49-F238E27FC236}">
                <a16:creationId xmlns:a16="http://schemas.microsoft.com/office/drawing/2014/main" id="{CCDA33E2-B529-4B8D-883F-1CC49DB03A3F}"/>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3" name="スライド番号プレースホルダー 2">
            <a:extLst>
              <a:ext uri="{FF2B5EF4-FFF2-40B4-BE49-F238E27FC236}">
                <a16:creationId xmlns:a16="http://schemas.microsoft.com/office/drawing/2014/main" id="{90962DB3-ECB3-4904-ADA4-230700C9D268}"/>
              </a:ext>
            </a:extLst>
          </p:cNvPr>
          <p:cNvSpPr>
            <a:spLocks noGrp="1"/>
          </p:cNvSpPr>
          <p:nvPr>
            <p:ph type="sldNum" sz="quarter" idx="12"/>
          </p:nvPr>
        </p:nvSpPr>
        <p:spPr/>
        <p:txBody>
          <a:bodyPr/>
          <a:lstStyle/>
          <a:p>
            <a:pPr>
              <a:defRPr/>
            </a:pPr>
            <a:fld id="{D75A7DFD-EADF-4CA5-A26A-A6C96443689A}" type="slidenum">
              <a:rPr lang="en-US" altLang="ja-JP" smtClean="0"/>
              <a:pPr>
                <a:defRPr/>
              </a:pPr>
              <a:t>25</a:t>
            </a:fld>
            <a:endParaRPr lang="en-US" altLang="ja-JP"/>
          </a:p>
        </p:txBody>
      </p:sp>
      <p:sp>
        <p:nvSpPr>
          <p:cNvPr id="4" name="正方形/長方形 3">
            <a:extLst>
              <a:ext uri="{FF2B5EF4-FFF2-40B4-BE49-F238E27FC236}">
                <a16:creationId xmlns:a16="http://schemas.microsoft.com/office/drawing/2014/main" id="{C7F42486-C18D-4C5A-8C17-391DE1F46CD8}"/>
              </a:ext>
            </a:extLst>
          </p:cNvPr>
          <p:cNvSpPr/>
          <p:nvPr/>
        </p:nvSpPr>
        <p:spPr>
          <a:xfrm>
            <a:off x="1847528" y="1342189"/>
            <a:ext cx="7212235" cy="4895123"/>
          </a:xfrm>
          <a:prstGeom prst="rect">
            <a:avLst/>
          </a:prstGeom>
        </p:spPr>
        <p:txBody>
          <a:bodyPr wrap="square">
            <a:spAutoFit/>
          </a:bodyPr>
          <a:lstStyle/>
          <a:p>
            <a:pPr lvl="0">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(10)</a:t>
            </a:r>
            <a:r>
              <a:rPr lang="ja-JP" altLang="en-US" sz="1400" dirty="0">
                <a:solidFill>
                  <a:srgbClr val="000000"/>
                </a:solidFill>
                <a:latin typeface="HGS明朝B" panose="02020800000000000000" pitchFamily="18" charset="-128"/>
                <a:ea typeface="HGS明朝B" panose="02020800000000000000" pitchFamily="18" charset="-128"/>
              </a:rPr>
              <a:t>借入金は当期</a:t>
            </a:r>
            <a:r>
              <a:rPr lang="en-US" altLang="ja-JP" sz="1400" dirty="0">
                <a:solidFill>
                  <a:srgbClr val="000000"/>
                </a:solidFill>
                <a:latin typeface="HGS明朝B" panose="02020800000000000000" pitchFamily="18" charset="-128"/>
                <a:ea typeface="HGS明朝B" panose="02020800000000000000" pitchFamily="18" charset="-128"/>
              </a:rPr>
              <a:t>12</a:t>
            </a:r>
            <a:r>
              <a:rPr lang="ja-JP" altLang="en-US" sz="1400" dirty="0">
                <a:solidFill>
                  <a:srgbClr val="000000"/>
                </a:solidFill>
                <a:latin typeface="HGS明朝B" panose="02020800000000000000" pitchFamily="18" charset="-128"/>
                <a:ea typeface="HGS明朝B" panose="02020800000000000000" pitchFamily="18" charset="-128"/>
              </a:rPr>
              <a:t>月</a:t>
            </a:r>
            <a:r>
              <a:rPr lang="en-US" altLang="ja-JP" sz="1400" dirty="0">
                <a:solidFill>
                  <a:srgbClr val="000000"/>
                </a:solidFill>
                <a:latin typeface="HGS明朝B" panose="02020800000000000000" pitchFamily="18" charset="-128"/>
                <a:ea typeface="HGS明朝B" panose="02020800000000000000" pitchFamily="18" charset="-128"/>
              </a:rPr>
              <a:t>1</a:t>
            </a:r>
            <a:r>
              <a:rPr lang="ja-JP" altLang="en-US" sz="1400" dirty="0">
                <a:solidFill>
                  <a:srgbClr val="000000"/>
                </a:solidFill>
                <a:latin typeface="HGS明朝B" panose="02020800000000000000" pitchFamily="18" charset="-128"/>
                <a:ea typeface="HGS明朝B" panose="02020800000000000000" pitchFamily="18" charset="-128"/>
              </a:rPr>
              <a:t>日に下記の条件で借り受けたものである。</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借入期間</a:t>
            </a:r>
            <a:r>
              <a:rPr lang="en-US" altLang="ja-JP" sz="1400" dirty="0">
                <a:solidFill>
                  <a:srgbClr val="000000"/>
                </a:solidFill>
                <a:latin typeface="HGS明朝B" panose="02020800000000000000" pitchFamily="18" charset="-128"/>
                <a:ea typeface="HGS明朝B" panose="02020800000000000000" pitchFamily="18" charset="-128"/>
              </a:rPr>
              <a:t>1</a:t>
            </a:r>
            <a:r>
              <a:rPr lang="ja-JP" altLang="en-US" sz="1400" dirty="0">
                <a:solidFill>
                  <a:srgbClr val="000000"/>
                </a:solidFill>
                <a:latin typeface="HGS明朝B" panose="02020800000000000000" pitchFamily="18" charset="-128"/>
                <a:ea typeface="HGS明朝B" panose="02020800000000000000" pitchFamily="18" charset="-128"/>
              </a:rPr>
              <a:t>年、利率年４％、利息は返済時にまとめて支払う、</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従って利息の未払分を月割りで計上する。</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a:t>
            </a: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借方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支払利息　</a:t>
            </a:r>
            <a:r>
              <a:rPr lang="en-US" altLang="ja-JP" sz="1400" dirty="0">
                <a:solidFill>
                  <a:srgbClr val="ED7D31">
                    <a:lumMod val="50000"/>
                  </a:srgbClr>
                </a:solidFill>
                <a:latin typeface="HGS明朝B" panose="02020800000000000000" pitchFamily="18" charset="-128"/>
                <a:ea typeface="HGS明朝B" panose="02020800000000000000" pitchFamily="18" charset="-128"/>
              </a:rPr>
              <a:t>1,120</a:t>
            </a: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未払利息　</a:t>
            </a:r>
            <a:r>
              <a:rPr lang="en-US" altLang="ja-JP" sz="1400" dirty="0">
                <a:solidFill>
                  <a:srgbClr val="ED7D31">
                    <a:lumMod val="50000"/>
                  </a:srgbClr>
                </a:solidFill>
                <a:latin typeface="HGS明朝B" panose="02020800000000000000" pitchFamily="18" charset="-128"/>
                <a:ea typeface="HGS明朝B" panose="02020800000000000000" pitchFamily="18" charset="-128"/>
              </a:rPr>
              <a:t>1,120</a:t>
            </a:r>
          </a:p>
          <a:p>
            <a:pPr lvl="0">
              <a:lnSpc>
                <a:spcPct val="150000"/>
              </a:lnSpc>
              <a:defRPr/>
            </a:pP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000000"/>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84,000×4</a:t>
            </a:r>
            <a:r>
              <a:rPr lang="ja-JP" altLang="en-US" sz="1400" dirty="0">
                <a:solidFill>
                  <a:srgbClr val="ED7D31">
                    <a:lumMod val="50000"/>
                  </a:srgbClr>
                </a:solidFill>
                <a:latin typeface="HGS明朝B" panose="02020800000000000000" pitchFamily="18" charset="-128"/>
                <a:ea typeface="HGS明朝B" panose="02020800000000000000" pitchFamily="18" charset="-128"/>
              </a:rPr>
              <a:t>％</a:t>
            </a:r>
            <a:r>
              <a:rPr lang="en-US" altLang="ja-JP" sz="1400" dirty="0">
                <a:solidFill>
                  <a:srgbClr val="ED7D31">
                    <a:lumMod val="50000"/>
                  </a:srgbClr>
                </a:solidFill>
                <a:latin typeface="HGS明朝B" panose="02020800000000000000" pitchFamily="18" charset="-128"/>
                <a:ea typeface="HGS明朝B" panose="02020800000000000000" pitchFamily="18" charset="-128"/>
              </a:rPr>
              <a:t>÷12</a:t>
            </a:r>
            <a:r>
              <a:rPr lang="ja-JP" altLang="en-US" sz="1400" dirty="0">
                <a:solidFill>
                  <a:srgbClr val="ED7D31">
                    <a:lumMod val="50000"/>
                  </a:srgbClr>
                </a:solidFill>
                <a:latin typeface="HGS明朝B" panose="02020800000000000000" pitchFamily="18" charset="-128"/>
                <a:ea typeface="HGS明朝B" panose="02020800000000000000" pitchFamily="18" charset="-128"/>
              </a:rPr>
              <a:t>カ月</a:t>
            </a:r>
            <a:r>
              <a:rPr lang="en-US" altLang="ja-JP" sz="1400" dirty="0">
                <a:solidFill>
                  <a:srgbClr val="ED7D31">
                    <a:lumMod val="50000"/>
                  </a:srgbClr>
                </a:solidFill>
                <a:latin typeface="HGS明朝B" panose="02020800000000000000" pitchFamily="18" charset="-128"/>
                <a:ea typeface="HGS明朝B" panose="02020800000000000000" pitchFamily="18" charset="-128"/>
              </a:rPr>
              <a:t>×4</a:t>
            </a:r>
            <a:r>
              <a:rPr lang="ja-JP" altLang="en-US" sz="1400" dirty="0">
                <a:solidFill>
                  <a:srgbClr val="ED7D31">
                    <a:lumMod val="50000"/>
                  </a:srgbClr>
                </a:solidFill>
                <a:latin typeface="HGS明朝B" panose="02020800000000000000" pitchFamily="18" charset="-128"/>
                <a:ea typeface="HGS明朝B" panose="02020800000000000000" pitchFamily="18" charset="-128"/>
              </a:rPr>
              <a:t>カ月（</a:t>
            </a:r>
            <a:r>
              <a:rPr lang="en-US" altLang="ja-JP" sz="1400" dirty="0">
                <a:solidFill>
                  <a:srgbClr val="ED7D31">
                    <a:lumMod val="50000"/>
                  </a:srgbClr>
                </a:solidFill>
                <a:latin typeface="HGS明朝B" panose="02020800000000000000" pitchFamily="18" charset="-128"/>
                <a:ea typeface="HGS明朝B" panose="02020800000000000000" pitchFamily="18" charset="-128"/>
              </a:rPr>
              <a:t>12</a:t>
            </a:r>
            <a:r>
              <a:rPr lang="ja-JP" altLang="en-US" sz="1400" dirty="0">
                <a:solidFill>
                  <a:srgbClr val="ED7D31">
                    <a:lumMod val="50000"/>
                  </a:srgbClr>
                </a:solidFill>
                <a:latin typeface="HGS明朝B" panose="02020800000000000000" pitchFamily="18" charset="-128"/>
                <a:ea typeface="HGS明朝B" panose="02020800000000000000" pitchFamily="18" charset="-128"/>
              </a:rPr>
              <a:t>月</a:t>
            </a:r>
            <a:r>
              <a:rPr lang="en-US" altLang="ja-JP" sz="1400" dirty="0">
                <a:solidFill>
                  <a:srgbClr val="ED7D31">
                    <a:lumMod val="50000"/>
                  </a:srgbClr>
                </a:solidFill>
                <a:latin typeface="HGS明朝B" panose="02020800000000000000" pitchFamily="18" charset="-128"/>
                <a:ea typeface="HGS明朝B" panose="02020800000000000000" pitchFamily="18" charset="-128"/>
              </a:rPr>
              <a:t>1</a:t>
            </a:r>
            <a:r>
              <a:rPr lang="ja-JP" altLang="en-US" sz="1400" dirty="0">
                <a:solidFill>
                  <a:srgbClr val="ED7D31">
                    <a:lumMod val="50000"/>
                  </a:srgbClr>
                </a:solidFill>
                <a:latin typeface="HGS明朝B" panose="02020800000000000000" pitchFamily="18" charset="-128"/>
                <a:ea typeface="HGS明朝B" panose="02020800000000000000" pitchFamily="18" charset="-128"/>
              </a:rPr>
              <a:t>日～</a:t>
            </a:r>
            <a:r>
              <a:rPr lang="en-US" altLang="ja-JP" sz="1400" dirty="0">
                <a:solidFill>
                  <a:srgbClr val="ED7D31">
                    <a:lumMod val="50000"/>
                  </a:srgbClr>
                </a:solidFill>
                <a:latin typeface="HGS明朝B" panose="02020800000000000000" pitchFamily="18" charset="-128"/>
                <a:ea typeface="HGS明朝B" panose="02020800000000000000" pitchFamily="18" charset="-128"/>
              </a:rPr>
              <a:t>3</a:t>
            </a:r>
            <a:r>
              <a:rPr lang="ja-JP" altLang="en-US" sz="1400" dirty="0">
                <a:solidFill>
                  <a:srgbClr val="ED7D31">
                    <a:lumMod val="50000"/>
                  </a:srgbClr>
                </a:solidFill>
                <a:latin typeface="HGS明朝B" panose="02020800000000000000" pitchFamily="18" charset="-128"/>
                <a:ea typeface="HGS明朝B" panose="02020800000000000000" pitchFamily="18" charset="-128"/>
              </a:rPr>
              <a:t>月</a:t>
            </a:r>
            <a:r>
              <a:rPr lang="en-US" altLang="ja-JP" sz="1400" dirty="0">
                <a:solidFill>
                  <a:srgbClr val="ED7D31">
                    <a:lumMod val="50000"/>
                  </a:srgbClr>
                </a:solidFill>
                <a:latin typeface="HGS明朝B" panose="02020800000000000000" pitchFamily="18" charset="-128"/>
                <a:ea typeface="HGS明朝B" panose="02020800000000000000" pitchFamily="18" charset="-128"/>
              </a:rPr>
              <a:t>31</a:t>
            </a:r>
            <a:r>
              <a:rPr lang="ja-JP" altLang="en-US" sz="1400" dirty="0">
                <a:solidFill>
                  <a:srgbClr val="ED7D31">
                    <a:lumMod val="50000"/>
                  </a:srgbClr>
                </a:solidFill>
                <a:latin typeface="HGS明朝B" panose="02020800000000000000" pitchFamily="18" charset="-128"/>
                <a:ea typeface="HGS明朝B" panose="02020800000000000000" pitchFamily="18" charset="-128"/>
              </a:rPr>
              <a:t>日）＝</a:t>
            </a:r>
            <a:r>
              <a:rPr lang="en-US" altLang="ja-JP" sz="1400" dirty="0">
                <a:solidFill>
                  <a:srgbClr val="ED7D31">
                    <a:lumMod val="50000"/>
                  </a:srgbClr>
                </a:solidFill>
                <a:latin typeface="HGS明朝B" panose="02020800000000000000" pitchFamily="18" charset="-128"/>
                <a:ea typeface="HGS明朝B" panose="02020800000000000000" pitchFamily="18" charset="-128"/>
              </a:rPr>
              <a:t>1,120</a:t>
            </a:r>
          </a:p>
          <a:p>
            <a:pPr lvl="0">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(11)</a:t>
            </a:r>
            <a:r>
              <a:rPr lang="ja-JP" altLang="en-US" sz="1400" dirty="0">
                <a:solidFill>
                  <a:srgbClr val="000000"/>
                </a:solidFill>
                <a:latin typeface="HGS明朝B" panose="02020800000000000000" pitchFamily="18" charset="-128"/>
                <a:ea typeface="HGS明朝B" panose="02020800000000000000" pitchFamily="18" charset="-128"/>
              </a:rPr>
              <a:t>支払家賃の残高は、前期に支出した金額のうち当期にかかる</a:t>
            </a:r>
            <a:r>
              <a:rPr lang="en-US" altLang="ja-JP" sz="1400" dirty="0">
                <a:solidFill>
                  <a:srgbClr val="000000"/>
                </a:solidFill>
                <a:latin typeface="HGS明朝B" panose="02020800000000000000" pitchFamily="18" charset="-128"/>
                <a:ea typeface="HGS明朝B" panose="02020800000000000000" pitchFamily="18" charset="-128"/>
              </a:rPr>
              <a:t>4</a:t>
            </a:r>
            <a:r>
              <a:rPr lang="ja-JP" altLang="en-US" sz="1400" dirty="0">
                <a:solidFill>
                  <a:srgbClr val="000000"/>
                </a:solidFill>
                <a:latin typeface="HGS明朝B" panose="02020800000000000000" pitchFamily="18" charset="-128"/>
                <a:ea typeface="HGS明朝B" panose="02020800000000000000" pitchFamily="18" charset="-128"/>
              </a:rPr>
              <a:t>カ月分と、</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    </a:t>
            </a:r>
            <a:r>
              <a:rPr lang="ja-JP" altLang="en-US" sz="1400" dirty="0">
                <a:solidFill>
                  <a:srgbClr val="000000"/>
                </a:solidFill>
                <a:latin typeface="HGS明朝B" panose="02020800000000000000" pitchFamily="18" charset="-128"/>
                <a:ea typeface="HGS明朝B" panose="02020800000000000000" pitchFamily="18" charset="-128"/>
              </a:rPr>
              <a:t>当期の</a:t>
            </a:r>
            <a:r>
              <a:rPr lang="en-US" altLang="ja-JP" sz="1400" dirty="0">
                <a:solidFill>
                  <a:srgbClr val="000000"/>
                </a:solidFill>
                <a:latin typeface="HGS明朝B" panose="02020800000000000000" pitchFamily="18" charset="-128"/>
                <a:ea typeface="HGS明朝B" panose="02020800000000000000" pitchFamily="18" charset="-128"/>
              </a:rPr>
              <a:t>8</a:t>
            </a:r>
            <a:r>
              <a:rPr lang="ja-JP" altLang="en-US" sz="1400" dirty="0">
                <a:solidFill>
                  <a:srgbClr val="000000"/>
                </a:solidFill>
                <a:latin typeface="HGS明朝B" panose="02020800000000000000" pitchFamily="18" charset="-128"/>
                <a:ea typeface="HGS明朝B" panose="02020800000000000000" pitchFamily="18" charset="-128"/>
              </a:rPr>
              <a:t>月から</a:t>
            </a:r>
            <a:r>
              <a:rPr lang="en-US" altLang="ja-JP" sz="1400" dirty="0">
                <a:solidFill>
                  <a:srgbClr val="000000"/>
                </a:solidFill>
                <a:latin typeface="HGS明朝B" panose="02020800000000000000" pitchFamily="18" charset="-128"/>
                <a:ea typeface="HGS明朝B" panose="02020800000000000000" pitchFamily="18" charset="-128"/>
              </a:rPr>
              <a:t>12</a:t>
            </a:r>
            <a:r>
              <a:rPr lang="ja-JP" altLang="en-US" sz="1400" dirty="0">
                <a:solidFill>
                  <a:srgbClr val="000000"/>
                </a:solidFill>
                <a:latin typeface="HGS明朝B" panose="02020800000000000000" pitchFamily="18" charset="-128"/>
                <a:ea typeface="HGS明朝B" panose="02020800000000000000" pitchFamily="18" charset="-128"/>
              </a:rPr>
              <a:t>ヵ月分の金額を合計したものである。従って次期にか</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    </a:t>
            </a:r>
            <a:r>
              <a:rPr lang="ja-JP" altLang="en-US" sz="1400" dirty="0">
                <a:solidFill>
                  <a:srgbClr val="000000"/>
                </a:solidFill>
                <a:latin typeface="HGS明朝B" panose="02020800000000000000" pitchFamily="18" charset="-128"/>
                <a:ea typeface="HGS明朝B" panose="02020800000000000000" pitchFamily="18" charset="-128"/>
              </a:rPr>
              <a:t>かる前払家賃を計上すること。</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    </a:t>
            </a:r>
            <a:r>
              <a:rPr lang="ja-JP" altLang="en-US" sz="1400" dirty="0">
                <a:solidFill>
                  <a:srgbClr val="000000"/>
                </a:solidFill>
                <a:latin typeface="HGS明朝B" panose="02020800000000000000" pitchFamily="18" charset="-128"/>
                <a:ea typeface="HGS明朝B" panose="02020800000000000000" pitchFamily="18" charset="-128"/>
              </a:rPr>
              <a:t>なお家賃の月額は、前期・当期ともに同じである。</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借方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前払家賃　</a:t>
            </a:r>
            <a:r>
              <a:rPr lang="en-US" altLang="ja-JP" sz="1400" dirty="0">
                <a:solidFill>
                  <a:srgbClr val="ED7D31">
                    <a:lumMod val="50000"/>
                  </a:srgbClr>
                </a:solidFill>
                <a:latin typeface="HGS明朝B" panose="02020800000000000000" pitchFamily="18" charset="-128"/>
                <a:ea typeface="HGS明朝B" panose="02020800000000000000" pitchFamily="18" charset="-128"/>
              </a:rPr>
              <a:t>40,000</a:t>
            </a: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支払家賃　</a:t>
            </a:r>
            <a:r>
              <a:rPr lang="en-US" altLang="ja-JP" sz="1400" dirty="0">
                <a:solidFill>
                  <a:srgbClr val="ED7D31">
                    <a:lumMod val="50000"/>
                  </a:srgbClr>
                </a:solidFill>
                <a:latin typeface="HGS明朝B" panose="02020800000000000000" pitchFamily="18" charset="-128"/>
                <a:ea typeface="HGS明朝B" panose="02020800000000000000" pitchFamily="18" charset="-128"/>
              </a:rPr>
              <a:t>40,000</a:t>
            </a:r>
          </a:p>
          <a:p>
            <a:pPr lvl="0">
              <a:lnSpc>
                <a:spcPct val="150000"/>
              </a:lnSpc>
              <a:defRPr/>
            </a:pP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160,000÷</a:t>
            </a:r>
            <a:r>
              <a:rPr lang="ja-JP" altLang="en-US" sz="1400" dirty="0">
                <a:solidFill>
                  <a:srgbClr val="ED7D31">
                    <a:lumMod val="50000"/>
                  </a:srgbClr>
                </a:solidFill>
                <a:latin typeface="HGS明朝B" panose="02020800000000000000" pitchFamily="18" charset="-128"/>
                <a:ea typeface="HGS明朝B" panose="02020800000000000000" pitchFamily="18" charset="-128"/>
              </a:rPr>
              <a:t>（</a:t>
            </a:r>
            <a:r>
              <a:rPr lang="en-US" altLang="ja-JP" sz="1400" dirty="0">
                <a:solidFill>
                  <a:srgbClr val="ED7D31">
                    <a:lumMod val="50000"/>
                  </a:srgbClr>
                </a:solidFill>
                <a:latin typeface="HGS明朝B" panose="02020800000000000000" pitchFamily="18" charset="-128"/>
                <a:ea typeface="HGS明朝B" panose="02020800000000000000" pitchFamily="18" charset="-128"/>
              </a:rPr>
              <a:t>4</a:t>
            </a:r>
            <a:r>
              <a:rPr lang="ja-JP" altLang="en-US" sz="1400" dirty="0">
                <a:solidFill>
                  <a:srgbClr val="ED7D31">
                    <a:lumMod val="50000"/>
                  </a:srgbClr>
                </a:solidFill>
                <a:latin typeface="HGS明朝B" panose="02020800000000000000" pitchFamily="18" charset="-128"/>
                <a:ea typeface="HGS明朝B" panose="02020800000000000000" pitchFamily="18" charset="-128"/>
              </a:rPr>
              <a:t>カ月＋</a:t>
            </a:r>
            <a:r>
              <a:rPr lang="en-US" altLang="ja-JP" sz="1400" dirty="0">
                <a:solidFill>
                  <a:srgbClr val="ED7D31">
                    <a:lumMod val="50000"/>
                  </a:srgbClr>
                </a:solidFill>
                <a:latin typeface="HGS明朝B" panose="02020800000000000000" pitchFamily="18" charset="-128"/>
                <a:ea typeface="HGS明朝B" panose="02020800000000000000" pitchFamily="18" charset="-128"/>
              </a:rPr>
              <a:t>12</a:t>
            </a:r>
            <a:r>
              <a:rPr lang="ja-JP" altLang="en-US" sz="1400" dirty="0">
                <a:solidFill>
                  <a:srgbClr val="ED7D31">
                    <a:lumMod val="50000"/>
                  </a:srgbClr>
                </a:solidFill>
                <a:latin typeface="HGS明朝B" panose="02020800000000000000" pitchFamily="18" charset="-128"/>
                <a:ea typeface="HGS明朝B" panose="02020800000000000000" pitchFamily="18" charset="-128"/>
              </a:rPr>
              <a:t>カ月）</a:t>
            </a:r>
            <a:r>
              <a:rPr lang="en-US" altLang="ja-JP" sz="1400" dirty="0">
                <a:solidFill>
                  <a:srgbClr val="ED7D31">
                    <a:lumMod val="50000"/>
                  </a:srgbClr>
                </a:solidFill>
                <a:latin typeface="HGS明朝B" panose="02020800000000000000" pitchFamily="18" charset="-128"/>
                <a:ea typeface="HGS明朝B" panose="02020800000000000000" pitchFamily="18" charset="-128"/>
              </a:rPr>
              <a:t>×(12</a:t>
            </a:r>
            <a:r>
              <a:rPr lang="ja-JP" altLang="en-US" sz="1400" dirty="0">
                <a:solidFill>
                  <a:srgbClr val="ED7D31">
                    <a:lumMod val="50000"/>
                  </a:srgbClr>
                </a:solidFill>
                <a:latin typeface="HGS明朝B" panose="02020800000000000000" pitchFamily="18" charset="-128"/>
                <a:ea typeface="HGS明朝B" panose="02020800000000000000" pitchFamily="18" charset="-128"/>
              </a:rPr>
              <a:t>カ月－</a:t>
            </a:r>
            <a:r>
              <a:rPr lang="en-US" altLang="ja-JP" sz="1400" dirty="0">
                <a:solidFill>
                  <a:srgbClr val="ED7D31">
                    <a:lumMod val="50000"/>
                  </a:srgbClr>
                </a:solidFill>
                <a:latin typeface="HGS明朝B" panose="02020800000000000000" pitchFamily="18" charset="-128"/>
                <a:ea typeface="HGS明朝B" panose="02020800000000000000" pitchFamily="18" charset="-128"/>
              </a:rPr>
              <a:t>8</a:t>
            </a:r>
            <a:r>
              <a:rPr lang="ja-JP" altLang="en-US" sz="1400" dirty="0">
                <a:solidFill>
                  <a:srgbClr val="ED7D31">
                    <a:lumMod val="50000"/>
                  </a:srgbClr>
                </a:solidFill>
                <a:latin typeface="HGS明朝B" panose="02020800000000000000" pitchFamily="18" charset="-128"/>
                <a:ea typeface="HGS明朝B" panose="02020800000000000000" pitchFamily="18" charset="-128"/>
              </a:rPr>
              <a:t>カ月（</a:t>
            </a:r>
            <a:r>
              <a:rPr lang="en-US" altLang="ja-JP" sz="1400" dirty="0">
                <a:solidFill>
                  <a:srgbClr val="ED7D31">
                    <a:lumMod val="50000"/>
                  </a:srgbClr>
                </a:solidFill>
                <a:latin typeface="HGS明朝B" panose="02020800000000000000" pitchFamily="18" charset="-128"/>
                <a:ea typeface="HGS明朝B" panose="02020800000000000000" pitchFamily="18" charset="-128"/>
              </a:rPr>
              <a:t>8</a:t>
            </a:r>
            <a:r>
              <a:rPr lang="ja-JP" altLang="en-US" sz="1400" dirty="0">
                <a:solidFill>
                  <a:srgbClr val="ED7D31">
                    <a:lumMod val="50000"/>
                  </a:srgbClr>
                </a:solidFill>
                <a:latin typeface="HGS明朝B" panose="02020800000000000000" pitchFamily="18" charset="-128"/>
                <a:ea typeface="HGS明朝B" panose="02020800000000000000" pitchFamily="18" charset="-128"/>
              </a:rPr>
              <a:t>月</a:t>
            </a:r>
            <a:r>
              <a:rPr lang="en-US" altLang="ja-JP" sz="1400" dirty="0">
                <a:solidFill>
                  <a:srgbClr val="ED7D31">
                    <a:lumMod val="50000"/>
                  </a:srgbClr>
                </a:solidFill>
                <a:latin typeface="HGS明朝B" panose="02020800000000000000" pitchFamily="18" charset="-128"/>
                <a:ea typeface="HGS明朝B" panose="02020800000000000000" pitchFamily="18" charset="-128"/>
              </a:rPr>
              <a:t>1</a:t>
            </a:r>
            <a:r>
              <a:rPr lang="ja-JP" altLang="en-US" sz="1400" dirty="0">
                <a:solidFill>
                  <a:srgbClr val="ED7D31">
                    <a:lumMod val="50000"/>
                  </a:srgbClr>
                </a:solidFill>
                <a:latin typeface="HGS明朝B" panose="02020800000000000000" pitchFamily="18" charset="-128"/>
                <a:ea typeface="HGS明朝B" panose="02020800000000000000" pitchFamily="18" charset="-128"/>
              </a:rPr>
              <a:t>日～</a:t>
            </a:r>
            <a:r>
              <a:rPr lang="en-US" altLang="ja-JP" sz="1400" dirty="0">
                <a:solidFill>
                  <a:srgbClr val="ED7D31">
                    <a:lumMod val="50000"/>
                  </a:srgbClr>
                </a:solidFill>
                <a:latin typeface="HGS明朝B" panose="02020800000000000000" pitchFamily="18" charset="-128"/>
                <a:ea typeface="HGS明朝B" panose="02020800000000000000" pitchFamily="18" charset="-128"/>
              </a:rPr>
              <a:t>3</a:t>
            </a:r>
            <a:r>
              <a:rPr lang="ja-JP" altLang="en-US" sz="1400" dirty="0">
                <a:solidFill>
                  <a:srgbClr val="ED7D31">
                    <a:lumMod val="50000"/>
                  </a:srgbClr>
                </a:solidFill>
                <a:latin typeface="HGS明朝B" panose="02020800000000000000" pitchFamily="18" charset="-128"/>
                <a:ea typeface="HGS明朝B" panose="02020800000000000000" pitchFamily="18" charset="-128"/>
              </a:rPr>
              <a:t>月</a:t>
            </a:r>
            <a:r>
              <a:rPr lang="en-US" altLang="ja-JP" sz="1400" dirty="0">
                <a:solidFill>
                  <a:srgbClr val="ED7D31">
                    <a:lumMod val="50000"/>
                  </a:srgbClr>
                </a:solidFill>
                <a:latin typeface="HGS明朝B" panose="02020800000000000000" pitchFamily="18" charset="-128"/>
                <a:ea typeface="HGS明朝B" panose="02020800000000000000" pitchFamily="18" charset="-128"/>
              </a:rPr>
              <a:t>31</a:t>
            </a:r>
            <a:r>
              <a:rPr lang="ja-JP" altLang="en-US" sz="1400" dirty="0">
                <a:solidFill>
                  <a:srgbClr val="ED7D31">
                    <a:lumMod val="50000"/>
                  </a:srgbClr>
                </a:solidFill>
                <a:latin typeface="HGS明朝B" panose="02020800000000000000" pitchFamily="18" charset="-128"/>
                <a:ea typeface="HGS明朝B" panose="02020800000000000000" pitchFamily="18" charset="-128"/>
              </a:rPr>
              <a:t>日））＝</a:t>
            </a:r>
            <a:r>
              <a:rPr lang="en-US" altLang="ja-JP" sz="1400" dirty="0">
                <a:solidFill>
                  <a:srgbClr val="ED7D31">
                    <a:lumMod val="50000"/>
                  </a:srgbClr>
                </a:solidFill>
                <a:latin typeface="HGS明朝B" panose="02020800000000000000" pitchFamily="18" charset="-128"/>
                <a:ea typeface="HGS明朝B" panose="02020800000000000000" pitchFamily="18" charset="-128"/>
              </a:rPr>
              <a:t>40,000</a:t>
            </a:r>
          </a:p>
          <a:p>
            <a:pPr lvl="0">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(12)</a:t>
            </a:r>
            <a:r>
              <a:rPr lang="ja-JP" altLang="en-US" sz="1400" dirty="0">
                <a:solidFill>
                  <a:srgbClr val="000000"/>
                </a:solidFill>
                <a:latin typeface="HGS明朝B" panose="02020800000000000000" pitchFamily="18" charset="-128"/>
                <a:ea typeface="HGS明朝B" panose="02020800000000000000" pitchFamily="18" charset="-128"/>
              </a:rPr>
              <a:t>法人税、事業税及び住民税が</a:t>
            </a:r>
            <a:r>
              <a:rPr lang="en-US" altLang="ja-JP" sz="1400" dirty="0">
                <a:solidFill>
                  <a:srgbClr val="000000"/>
                </a:solidFill>
                <a:latin typeface="HGS明朝B" panose="02020800000000000000" pitchFamily="18" charset="-128"/>
                <a:ea typeface="HGS明朝B" panose="02020800000000000000" pitchFamily="18" charset="-128"/>
              </a:rPr>
              <a:t>49,800</a:t>
            </a:r>
            <a:r>
              <a:rPr lang="ja-JP" altLang="en-US" sz="1400" dirty="0">
                <a:solidFill>
                  <a:srgbClr val="000000"/>
                </a:solidFill>
                <a:latin typeface="HGS明朝B" panose="02020800000000000000" pitchFamily="18" charset="-128"/>
                <a:ea typeface="HGS明朝B" panose="02020800000000000000" pitchFamily="18" charset="-128"/>
              </a:rPr>
              <a:t>円と計算されたので、仮払法人税等</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en-US" altLang="ja-JP" sz="1400" dirty="0">
                <a:solidFill>
                  <a:srgbClr val="000000"/>
                </a:solidFill>
                <a:latin typeface="HGS明朝B" panose="02020800000000000000" pitchFamily="18" charset="-128"/>
                <a:ea typeface="HGS明朝B" panose="02020800000000000000" pitchFamily="18" charset="-128"/>
              </a:rPr>
              <a:t>    </a:t>
            </a:r>
            <a:r>
              <a:rPr lang="ja-JP" altLang="en-US" sz="1400" dirty="0">
                <a:solidFill>
                  <a:srgbClr val="000000"/>
                </a:solidFill>
                <a:latin typeface="HGS明朝B" panose="02020800000000000000" pitchFamily="18" charset="-128"/>
                <a:ea typeface="HGS明朝B" panose="02020800000000000000" pitchFamily="18" charset="-128"/>
              </a:rPr>
              <a:t>との差額を未払法人税等として計上する。</a:t>
            </a:r>
            <a:endParaRPr lang="en-US" altLang="ja-JP" sz="1400" dirty="0">
              <a:solidFill>
                <a:srgbClr val="000000"/>
              </a:solidFill>
              <a:latin typeface="HGS明朝B" panose="02020800000000000000" pitchFamily="18" charset="-128"/>
              <a:ea typeface="HGS明朝B" panose="02020800000000000000" pitchFamily="18" charset="-128"/>
            </a:endParaRPr>
          </a:p>
          <a:p>
            <a:pPr lvl="0">
              <a:lnSpc>
                <a:spcPct val="150000"/>
              </a:lnSpc>
              <a:defRPr/>
            </a:pPr>
            <a:r>
              <a:rPr lang="ja-JP" altLang="en-US" sz="1400" dirty="0">
                <a:solidFill>
                  <a:srgbClr val="000000"/>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借方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法人税等　</a:t>
            </a:r>
            <a:r>
              <a:rPr lang="en-US" altLang="ja-JP" sz="1400" dirty="0">
                <a:solidFill>
                  <a:srgbClr val="ED7D31">
                    <a:lumMod val="50000"/>
                  </a:srgbClr>
                </a:solidFill>
                <a:latin typeface="HGS明朝B" panose="02020800000000000000" pitchFamily="18" charset="-128"/>
                <a:ea typeface="HGS明朝B" panose="02020800000000000000" pitchFamily="18" charset="-128"/>
              </a:rPr>
              <a:t>49,800</a:t>
            </a: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仮払法人税等 　</a:t>
            </a:r>
            <a:r>
              <a:rPr lang="en-US" altLang="ja-JP" sz="1400" dirty="0">
                <a:solidFill>
                  <a:srgbClr val="ED7D31">
                    <a:lumMod val="50000"/>
                  </a:srgbClr>
                </a:solidFill>
                <a:latin typeface="HGS明朝B" panose="02020800000000000000" pitchFamily="18" charset="-128"/>
                <a:ea typeface="HGS明朝B" panose="02020800000000000000" pitchFamily="18" charset="-128"/>
              </a:rPr>
              <a:t>23,000</a:t>
            </a:r>
          </a:p>
          <a:p>
            <a:pPr lvl="0">
              <a:lnSpc>
                <a:spcPct val="150000"/>
              </a:lnSpc>
              <a:defRPr/>
            </a:pPr>
            <a:r>
              <a:rPr lang="ja-JP" altLang="en-US" sz="1400" dirty="0">
                <a:solidFill>
                  <a:srgbClr val="ED7D31">
                    <a:lumMod val="50000"/>
                  </a:srgbClr>
                </a:solidFill>
                <a:latin typeface="HGS明朝B" panose="02020800000000000000" pitchFamily="18" charset="-128"/>
                <a:ea typeface="HGS明朝B" panose="02020800000000000000" pitchFamily="18" charset="-128"/>
              </a:rPr>
              <a:t>　　　　　　　　　　　　　　　　    </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400" dirty="0">
                <a:solidFill>
                  <a:srgbClr val="ED7D31">
                    <a:lumMod val="50000"/>
                  </a:srgbClr>
                </a:solidFill>
                <a:latin typeface="HGS明朝B" panose="02020800000000000000" pitchFamily="18" charset="-128"/>
                <a:ea typeface="HGS明朝B" panose="02020800000000000000" pitchFamily="18" charset="-128"/>
              </a:rPr>
              <a:t>)</a:t>
            </a:r>
            <a:r>
              <a:rPr lang="ja-JP" altLang="en-US" sz="1400" dirty="0">
                <a:solidFill>
                  <a:srgbClr val="ED7D31">
                    <a:lumMod val="50000"/>
                  </a:srgbClr>
                </a:solidFill>
                <a:latin typeface="HGS明朝B" panose="02020800000000000000" pitchFamily="18" charset="-128"/>
                <a:ea typeface="HGS明朝B" panose="02020800000000000000" pitchFamily="18" charset="-128"/>
              </a:rPr>
              <a:t>未払法人税等　 </a:t>
            </a:r>
            <a:r>
              <a:rPr lang="en-US" altLang="ja-JP" sz="1400" dirty="0">
                <a:solidFill>
                  <a:srgbClr val="ED7D31">
                    <a:lumMod val="50000"/>
                  </a:srgbClr>
                </a:solidFill>
                <a:latin typeface="HGS明朝B" panose="02020800000000000000" pitchFamily="18" charset="-128"/>
                <a:ea typeface="HGS明朝B" panose="02020800000000000000" pitchFamily="18" charset="-128"/>
              </a:rPr>
              <a:t>26,800</a:t>
            </a:r>
            <a:endParaRPr lang="ja-JP" altLang="en-US" dirty="0">
              <a:solidFill>
                <a:prstClr val="black"/>
              </a:solidFill>
            </a:endParaRPr>
          </a:p>
        </p:txBody>
      </p:sp>
      <p:sp>
        <p:nvSpPr>
          <p:cNvPr id="7" name="正方形/長方形 6">
            <a:extLst>
              <a:ext uri="{FF2B5EF4-FFF2-40B4-BE49-F238E27FC236}">
                <a16:creationId xmlns:a16="http://schemas.microsoft.com/office/drawing/2014/main" id="{B6BC72A9-3853-46F5-AB3C-C0EE35E3DD5F}"/>
              </a:ext>
            </a:extLst>
          </p:cNvPr>
          <p:cNvSpPr/>
          <p:nvPr/>
        </p:nvSpPr>
        <p:spPr>
          <a:xfrm>
            <a:off x="1415481" y="1437754"/>
            <a:ext cx="45719" cy="47995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69461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2650" y="365126"/>
            <a:ext cx="7886700" cy="1983754"/>
          </a:xfrm>
        </p:spPr>
        <p:txBody>
          <a:bodyPr>
            <a:noAutofit/>
          </a:bodyPr>
          <a:lstStyle/>
          <a:p>
            <a:pPr algn="ctr" defTabSz="914400" eaLnBrk="0" fontAlgn="base" hangingPunct="0">
              <a:lnSpc>
                <a:spcPct val="100000"/>
              </a:lnSpc>
              <a:spcAft>
                <a:spcPct val="0"/>
              </a:spcAft>
              <a:defRPr/>
            </a:pPr>
            <a:r>
              <a:rPr lang="ja-JP" altLang="en-US" sz="2400" dirty="0">
                <a:solidFill>
                  <a:prstClr val="black"/>
                </a:solidFill>
                <a:latin typeface="HGS明朝B" panose="02020800000000000000" pitchFamily="18" charset="-128"/>
                <a:ea typeface="HGS明朝B" panose="02020800000000000000" pitchFamily="18" charset="-128"/>
              </a:rPr>
              <a:t>第</a:t>
            </a:r>
            <a:r>
              <a:rPr lang="en-US" altLang="ja-JP" sz="2400" dirty="0">
                <a:solidFill>
                  <a:prstClr val="black"/>
                </a:solidFill>
                <a:latin typeface="HGS明朝B" panose="02020800000000000000" pitchFamily="18" charset="-128"/>
                <a:ea typeface="HGS明朝B" panose="02020800000000000000" pitchFamily="18" charset="-128"/>
              </a:rPr>
              <a:t>15</a:t>
            </a:r>
            <a:r>
              <a:rPr lang="ja-JP" altLang="en-US" sz="2400" dirty="0">
                <a:solidFill>
                  <a:prstClr val="black"/>
                </a:solidFill>
                <a:latin typeface="HGS明朝B" panose="02020800000000000000" pitchFamily="18" charset="-128"/>
                <a:ea typeface="HGS明朝B" panose="02020800000000000000" pitchFamily="18" charset="-128"/>
              </a:rPr>
              <a:t>講　</a:t>
            </a:r>
            <a:r>
              <a:rPr lang="ja-JP" altLang="en-US" sz="2400" cap="all" dirty="0">
                <a:solidFill>
                  <a:prstClr val="black"/>
                </a:solidFill>
                <a:latin typeface="HGS明朝B" panose="02020800000000000000" pitchFamily="18" charset="-128"/>
                <a:ea typeface="HGS明朝B" panose="02020800000000000000" pitchFamily="18" charset="-128"/>
              </a:rPr>
              <a:t>テーマ </a:t>
            </a:r>
            <a:r>
              <a:rPr lang="en-US" altLang="ja-JP" sz="2400" cap="all" dirty="0">
                <a:solidFill>
                  <a:prstClr val="black"/>
                </a:solidFill>
                <a:latin typeface="HGS明朝B" panose="02020800000000000000" pitchFamily="18" charset="-128"/>
                <a:ea typeface="HGS明朝B" panose="02020800000000000000" pitchFamily="18" charset="-128"/>
              </a:rPr>
              <a:t>15</a:t>
            </a:r>
            <a:r>
              <a:rPr lang="ja-JP" altLang="en-US" sz="2400" cap="all" dirty="0">
                <a:solidFill>
                  <a:prstClr val="black"/>
                </a:solidFill>
                <a:latin typeface="HGS明朝B" panose="02020800000000000000" pitchFamily="18" charset="-128"/>
                <a:ea typeface="HGS明朝B" panose="02020800000000000000" pitchFamily="18" charset="-128"/>
              </a:rPr>
              <a:t> </a:t>
            </a:r>
            <a:r>
              <a:rPr lang="ja-JP" altLang="en-US" sz="2400" dirty="0">
                <a:solidFill>
                  <a:prstClr val="black"/>
                </a:solidFill>
                <a:latin typeface="HGS明朝B" panose="02020800000000000000" pitchFamily="18" charset="-128"/>
                <a:ea typeface="HGS明朝B" panose="02020800000000000000" pitchFamily="18" charset="-128"/>
              </a:rPr>
              <a:t>合計残高試算表の作成</a:t>
            </a:r>
            <a:br>
              <a:rPr lang="en-US" altLang="ja-JP" sz="2400" dirty="0">
                <a:solidFill>
                  <a:prstClr val="black"/>
                </a:solidFill>
                <a:latin typeface="HGS明朝B" panose="02020800000000000000" pitchFamily="18" charset="-128"/>
                <a:ea typeface="HGS明朝B" panose="02020800000000000000" pitchFamily="18" charset="-128"/>
              </a:rPr>
            </a:br>
            <a:r>
              <a:rPr lang="en-US" altLang="ja-JP" sz="2400" dirty="0">
                <a:solidFill>
                  <a:prstClr val="black"/>
                </a:solidFill>
                <a:latin typeface="HGS明朝B" panose="02020800000000000000" pitchFamily="18" charset="-128"/>
                <a:ea typeface="HGS明朝B" panose="02020800000000000000" pitchFamily="18" charset="-128"/>
                <a:cs typeface="+mn-cs"/>
              </a:rPr>
              <a:t>2</a:t>
            </a:r>
            <a:r>
              <a:rPr lang="ja-JP" altLang="en-US" sz="2400" dirty="0">
                <a:solidFill>
                  <a:prstClr val="black"/>
                </a:solidFill>
                <a:latin typeface="HGS明朝B" panose="02020800000000000000" pitchFamily="18" charset="-128"/>
                <a:ea typeface="HGS明朝B" panose="02020800000000000000" pitchFamily="18" charset="-128"/>
                <a:cs typeface="+mn-cs"/>
              </a:rPr>
              <a:t> 合計残高試算表の作成</a:t>
            </a:r>
            <a:br>
              <a:rPr lang="en-US" altLang="ja-JP" sz="2400" dirty="0">
                <a:solidFill>
                  <a:prstClr val="black"/>
                </a:solidFill>
                <a:latin typeface="HGS明朝B" panose="02020800000000000000" pitchFamily="18" charset="-128"/>
                <a:ea typeface="HGS明朝B" panose="02020800000000000000" pitchFamily="18" charset="-128"/>
                <a:cs typeface="+mn-cs"/>
              </a:rPr>
            </a:br>
            <a:r>
              <a:rPr lang="ja-JP" altLang="en-US" sz="2400" dirty="0">
                <a:solidFill>
                  <a:prstClr val="black"/>
                </a:solidFill>
                <a:latin typeface="HGS明朝B" panose="02020800000000000000" pitchFamily="18" charset="-128"/>
                <a:ea typeface="HGS明朝B" panose="02020800000000000000" pitchFamily="18" charset="-128"/>
                <a:cs typeface="+mn-cs"/>
              </a:rPr>
              <a:t>　</a:t>
            </a:r>
            <a:r>
              <a:rPr lang="en-US" altLang="ja-JP" sz="2400" dirty="0">
                <a:solidFill>
                  <a:prstClr val="black"/>
                </a:solidFill>
                <a:latin typeface="HGS明朝B" panose="02020800000000000000" pitchFamily="18" charset="-128"/>
                <a:ea typeface="HGS明朝B" panose="02020800000000000000" pitchFamily="18" charset="-128"/>
                <a:cs typeface="+mn-cs"/>
              </a:rPr>
              <a:t>(</a:t>
            </a:r>
            <a:r>
              <a:rPr lang="ja-JP" altLang="en-US" sz="2400" dirty="0">
                <a:solidFill>
                  <a:prstClr val="black"/>
                </a:solidFill>
                <a:latin typeface="HGS明朝B" panose="02020800000000000000" pitchFamily="18" charset="-128"/>
                <a:ea typeface="HGS明朝B" panose="02020800000000000000" pitchFamily="18" charset="-128"/>
                <a:cs typeface="+mn-cs"/>
              </a:rPr>
              <a:t>ごうけいざんだかしさんひょうのさくせい</a:t>
            </a:r>
            <a:r>
              <a:rPr lang="en-US" altLang="ja-JP" sz="2400" dirty="0">
                <a:solidFill>
                  <a:prstClr val="black"/>
                </a:solidFill>
                <a:latin typeface="HGS明朝B" panose="02020800000000000000" pitchFamily="18" charset="-128"/>
                <a:ea typeface="HGS明朝B" panose="02020800000000000000" pitchFamily="18" charset="-128"/>
                <a:cs typeface="+mn-cs"/>
              </a:rPr>
              <a:t>)</a:t>
            </a:r>
            <a:endParaRPr lang="ja-JP" altLang="en-US" sz="2400" dirty="0">
              <a:latin typeface="HGS明朝B" panose="02020800000000000000" pitchFamily="18" charset="-128"/>
              <a:ea typeface="HGS明朝B" panose="02020800000000000000" pitchFamily="18" charset="-128"/>
            </a:endParaRPr>
          </a:p>
        </p:txBody>
      </p:sp>
      <p:sp>
        <p:nvSpPr>
          <p:cNvPr id="5" name="フッター プレースホルダー 2">
            <a:extLst>
              <a:ext uri="{FF2B5EF4-FFF2-40B4-BE49-F238E27FC236}">
                <a16:creationId xmlns:a16="http://schemas.microsoft.com/office/drawing/2014/main" id="{895A5AA4-AB31-4D5A-963E-A946ECD00047}"/>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6" name="スライド番号プレースホルダー 5">
            <a:extLst>
              <a:ext uri="{FF2B5EF4-FFF2-40B4-BE49-F238E27FC236}">
                <a16:creationId xmlns:a16="http://schemas.microsoft.com/office/drawing/2014/main" id="{F98F5EC3-4615-44E9-BD84-317F165D1C04}"/>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2">
            <a:extLst>
              <a:ext uri="{FF2B5EF4-FFF2-40B4-BE49-F238E27FC236}">
                <a16:creationId xmlns:a16="http://schemas.microsoft.com/office/drawing/2014/main" id="{3AAECFD6-E538-4C61-8844-AEAB279DF50B}"/>
              </a:ext>
            </a:extLst>
          </p:cNvPr>
          <p:cNvSpPr>
            <a:spLocks noChangeArrowheads="1"/>
          </p:cNvSpPr>
          <p:nvPr/>
        </p:nvSpPr>
        <p:spPr bwMode="auto">
          <a:xfrm>
            <a:off x="1343472" y="2351562"/>
            <a:ext cx="767856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lvl="0">
              <a:defRPr/>
            </a:pP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出題パターン　</a:t>
            </a:r>
            <a:r>
              <a:rPr lang="ja-JP" altLang="en-US" dirty="0">
                <a:latin typeface="HGS明朝B" panose="02020800000000000000" pitchFamily="18" charset="-128"/>
                <a:ea typeface="HGS明朝B" panose="02020800000000000000" pitchFamily="18" charset="-128"/>
              </a:rPr>
              <a:t>問題</a:t>
            </a:r>
            <a:r>
              <a:rPr lang="en-US" altLang="ja-JP" dirty="0">
                <a:latin typeface="HGS明朝B" panose="02020800000000000000" pitchFamily="18" charset="-128"/>
                <a:ea typeface="HGS明朝B" panose="02020800000000000000" pitchFamily="18" charset="-128"/>
              </a:rPr>
              <a:t>15</a:t>
            </a:r>
            <a:r>
              <a:rPr lang="ja-JP" altLang="en-US" dirty="0">
                <a:latin typeface="HGS明朝B" panose="02020800000000000000" pitchFamily="18" charset="-128"/>
                <a:ea typeface="HGS明朝B" panose="02020800000000000000" pitchFamily="18" charset="-128"/>
              </a:rPr>
              <a:t>③　問題</a:t>
            </a:r>
            <a:r>
              <a:rPr lang="en-US" altLang="ja-JP" dirty="0">
                <a:latin typeface="HGS明朝B" panose="02020800000000000000" pitchFamily="18" charset="-128"/>
                <a:ea typeface="HGS明朝B" panose="02020800000000000000" pitchFamily="18" charset="-128"/>
              </a:rPr>
              <a:t>15</a:t>
            </a:r>
            <a:r>
              <a:rPr lang="ja-JP" altLang="en-US" dirty="0">
                <a:latin typeface="HGS明朝B" panose="02020800000000000000" pitchFamily="18" charset="-128"/>
                <a:ea typeface="HGS明朝B" panose="02020800000000000000" pitchFamily="18" charset="-128"/>
              </a:rPr>
              <a:t>④</a:t>
            </a:r>
            <a:endParaRPr kumimoji="1" lang="en-US" altLang="ja-JP"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データ：</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ある時点の合計試算表＋期中取引資料</a:t>
            </a:r>
            <a:endPar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期中取引資料は、売上取引、仕入取引等に分類されてい</a:t>
            </a:r>
            <a:endParaRPr kumimoji="1" lang="en-US" altLang="ja-JP"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ることもある</a:t>
            </a:r>
            <a:endParaRPr kumimoji="1" lang="en-US" altLang="ja-JP"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作成物：</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合計残高試算表</a:t>
            </a:r>
            <a:endPar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解答手順</a:t>
            </a:r>
            <a:endParaRPr kumimoji="1" lang="en-US" altLang="ja-JP"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①仕訳を行って、</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ある時点の合計試算表欄に仕訳金額を直接転記する</a:t>
            </a:r>
            <a:endPar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仕訳頻度が多い勘定科目があれば、</a:t>
            </a:r>
            <a:r>
              <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T</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フォームを使う（現金預</a:t>
            </a:r>
            <a:endPar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　　金</a:t>
            </a:r>
            <a:r>
              <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a/c</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・売掛金</a:t>
            </a:r>
            <a:r>
              <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a/c</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・買掛金</a:t>
            </a:r>
            <a:r>
              <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a/c</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または人名勘定・売上</a:t>
            </a:r>
            <a:r>
              <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a/c</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・仕入</a:t>
            </a:r>
            <a:r>
              <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a/c</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a:t>
            </a:r>
            <a:endPar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②各勘定科目ごとに、</a:t>
            </a:r>
            <a:r>
              <a:rPr kumimoji="1" lang="ja-JP" altLang="en-US" sz="18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ある時点の合計試算表の金額＋期中取引</a:t>
            </a: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金額</a:t>
            </a:r>
            <a:endParaRPr kumimoji="1" lang="en-US" altLang="ja-JP"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を合計して、</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解答用紙に記載する</a:t>
            </a:r>
            <a:endParaRPr kumimoji="1" lang="en-US" altLang="ja-JP"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③</a:t>
            </a:r>
            <a:r>
              <a:rPr kumimoji="1" lang="ja-JP" altLang="en-US" sz="18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合計試算表→残高試算表</a:t>
            </a:r>
            <a:r>
              <a:rPr kumimoji="1" lang="ja-JP" altLang="en-US"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を作成する</a:t>
            </a:r>
            <a:endParaRPr kumimoji="1" lang="en-US" altLang="ja-JP" sz="18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p:txBody>
      </p:sp>
      <p:sp>
        <p:nvSpPr>
          <p:cNvPr id="3" name="正方形/長方形 2">
            <a:extLst>
              <a:ext uri="{FF2B5EF4-FFF2-40B4-BE49-F238E27FC236}">
                <a16:creationId xmlns:a16="http://schemas.microsoft.com/office/drawing/2014/main" id="{17B169D4-A7C5-4D1E-BBA2-65D23635A022}"/>
              </a:ext>
            </a:extLst>
          </p:cNvPr>
          <p:cNvSpPr/>
          <p:nvPr/>
        </p:nvSpPr>
        <p:spPr>
          <a:xfrm>
            <a:off x="911424" y="2348879"/>
            <a:ext cx="45719" cy="36933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99455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500"/>
                                        <p:tgtEl>
                                          <p:spTgt spid="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fade">
                                      <p:cBhvr>
                                        <p:cTn id="52" dur="500"/>
                                        <p:tgtEl>
                                          <p:spTgt spid="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fade">
                                      <p:cBhvr>
                                        <p:cTn id="57" dur="500"/>
                                        <p:tgtEl>
                                          <p:spTgt spid="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2" end="12"/>
                                            </p:txEl>
                                          </p:spTgt>
                                        </p:tgtEl>
                                        <p:attrNameLst>
                                          <p:attrName>style.visibility</p:attrName>
                                        </p:attrNameLst>
                                      </p:cBhvr>
                                      <p:to>
                                        <p:strVal val="visible"/>
                                      </p:to>
                                    </p:set>
                                    <p:animEffect transition="in" filter="fade">
                                      <p:cBhvr>
                                        <p:cTn id="62"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2530" y="221111"/>
            <a:ext cx="7886700" cy="399578"/>
          </a:xfrm>
        </p:spPr>
        <p:txBody>
          <a:bodyPr>
            <a:normAutofit/>
          </a:bodyPr>
          <a:lstStyle/>
          <a:p>
            <a:pPr defTabSz="914400" eaLnBrk="0" fontAlgn="base" hangingPunct="0">
              <a:lnSpc>
                <a:spcPct val="100000"/>
              </a:lnSpc>
              <a:spcAft>
                <a:spcPct val="0"/>
              </a:spcAft>
              <a:defRPr/>
            </a:pPr>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③</a:t>
            </a:r>
            <a:endParaRPr lang="en-US" altLang="ja-JP" sz="1400" dirty="0">
              <a:latin typeface="HGS明朝B" panose="02020800000000000000" pitchFamily="18" charset="-128"/>
              <a:ea typeface="HGS明朝B" panose="02020800000000000000" pitchFamily="18" charset="-128"/>
            </a:endParaRPr>
          </a:p>
        </p:txBody>
      </p:sp>
      <p:sp>
        <p:nvSpPr>
          <p:cNvPr id="7" name="フッター プレースホルダー 2">
            <a:extLst>
              <a:ext uri="{FF2B5EF4-FFF2-40B4-BE49-F238E27FC236}">
                <a16:creationId xmlns:a16="http://schemas.microsoft.com/office/drawing/2014/main" id="{6FD439EE-ACB0-4C95-8D06-B094913AB015}"/>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C40F6DC0-E8CB-40B9-A762-8D26FAF30B6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AE31C6C8-9FB9-44BB-8CCC-7CE28888C5B6}"/>
              </a:ext>
            </a:extLst>
          </p:cNvPr>
          <p:cNvSpPr>
            <a:spLocks noChangeArrowheads="1"/>
          </p:cNvSpPr>
          <p:nvPr/>
        </p:nvSpPr>
        <p:spPr bwMode="auto">
          <a:xfrm>
            <a:off x="1691862" y="692696"/>
            <a:ext cx="5844299" cy="644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次の</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資料１</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と</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資料２</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にもとづいて、</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Ⅹ</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２年７月３１日の合計残高試算表</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と売掛金及び買掛金の明細を作成しなさい。なお仕入と売上にかかる取引は、全</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て掛けで行っている。</a:t>
            </a:r>
          </a:p>
        </p:txBody>
      </p:sp>
      <p:graphicFrame>
        <p:nvGraphicFramePr>
          <p:cNvPr id="6" name="表 5">
            <a:extLst>
              <a:ext uri="{FF2B5EF4-FFF2-40B4-BE49-F238E27FC236}">
                <a16:creationId xmlns:a16="http://schemas.microsoft.com/office/drawing/2014/main" id="{5F2D3E6B-EAB1-4A59-9F1F-C33B61CE31CC}"/>
              </a:ext>
            </a:extLst>
          </p:cNvPr>
          <p:cNvGraphicFramePr>
            <a:graphicFrameLocks noGrp="1"/>
          </p:cNvGraphicFramePr>
          <p:nvPr/>
        </p:nvGraphicFramePr>
        <p:xfrm>
          <a:off x="1919536" y="1484784"/>
          <a:ext cx="5328592" cy="4739350"/>
        </p:xfrm>
        <a:graphic>
          <a:graphicData uri="http://schemas.openxmlformats.org/drawingml/2006/table">
            <a:tbl>
              <a:tblPr/>
              <a:tblGrid>
                <a:gridCol w="1378151">
                  <a:extLst>
                    <a:ext uri="{9D8B030D-6E8A-4147-A177-3AD203B41FA5}">
                      <a16:colId xmlns:a16="http://schemas.microsoft.com/office/drawing/2014/main" val="1497114691"/>
                    </a:ext>
                  </a:extLst>
                </a:gridCol>
                <a:gridCol w="2572290">
                  <a:extLst>
                    <a:ext uri="{9D8B030D-6E8A-4147-A177-3AD203B41FA5}">
                      <a16:colId xmlns:a16="http://schemas.microsoft.com/office/drawing/2014/main" val="1900476333"/>
                    </a:ext>
                  </a:extLst>
                </a:gridCol>
                <a:gridCol w="1378151">
                  <a:extLst>
                    <a:ext uri="{9D8B030D-6E8A-4147-A177-3AD203B41FA5}">
                      <a16:colId xmlns:a16="http://schemas.microsoft.com/office/drawing/2014/main" val="1331357135"/>
                    </a:ext>
                  </a:extLst>
                </a:gridCol>
              </a:tblGrid>
              <a:tr h="174054">
                <a:tc>
                  <a:txBody>
                    <a:bodyPr/>
                    <a:lstStyle/>
                    <a:p>
                      <a:pPr algn="l"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資料１</a:t>
                      </a: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a:t>
                      </a:r>
                    </a:p>
                  </a:txBody>
                  <a:tcPr marL="6694" marR="6694" marT="6694" marB="0" anchor="ctr">
                    <a:lnL>
                      <a:noFill/>
                    </a:lnL>
                    <a:lnR>
                      <a:noFill/>
                    </a:lnR>
                    <a:lnT>
                      <a:noFill/>
                    </a:lnT>
                    <a:lnB>
                      <a:noFill/>
                    </a:lnB>
                  </a:tcPr>
                </a:tc>
                <a:tc>
                  <a:txBody>
                    <a:bodyPr/>
                    <a:lstStyle/>
                    <a:p>
                      <a:pPr algn="ct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合計試算表</a:t>
                      </a:r>
                    </a:p>
                  </a:txBody>
                  <a:tcPr marL="6694" marR="6694" marT="6694"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HGS明朝B" panose="02020800000000000000" pitchFamily="18" charset="-128"/>
                        <a:ea typeface="HGS明朝B" panose="02020800000000000000" pitchFamily="18" charset="-128"/>
                      </a:endParaRPr>
                    </a:p>
                  </a:txBody>
                  <a:tcPr marL="6694" marR="6694" marT="6694" marB="0" anchor="ctr">
                    <a:lnL>
                      <a:noFill/>
                    </a:lnL>
                    <a:lnR>
                      <a:noFill/>
                    </a:lnR>
                    <a:lnT>
                      <a:noFill/>
                    </a:lnT>
                    <a:lnB>
                      <a:noFill/>
                    </a:lnB>
                  </a:tcPr>
                </a:tc>
                <a:extLst>
                  <a:ext uri="{0D108BD9-81ED-4DB2-BD59-A6C34878D82A}">
                    <a16:rowId xmlns:a16="http://schemas.microsoft.com/office/drawing/2014/main" val="3700362086"/>
                  </a:ext>
                </a:extLst>
              </a:tr>
              <a:tr h="174054">
                <a:tc>
                  <a:txBody>
                    <a:bodyPr/>
                    <a:lstStyle/>
                    <a:p>
                      <a:pPr algn="l"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6694" marT="6694"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30</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日</a:t>
                      </a:r>
                    </a:p>
                  </a:txBody>
                  <a:tcPr marL="6694" marR="6694" marT="6694"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6694" marT="6694"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4063357235"/>
                  </a:ext>
                </a:extLst>
              </a:tr>
              <a:tr h="174054">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借方合計</a:t>
                      </a:r>
                    </a:p>
                  </a:txBody>
                  <a:tcPr marL="80332" marR="80332" marT="6694"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勘定科目</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貸方合計</a:t>
                      </a:r>
                    </a:p>
                  </a:txBody>
                  <a:tcPr marL="80332" marR="80332" marT="6694"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028434866"/>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95,000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52,600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21507808"/>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875,000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753,500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32215551"/>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462,000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420,000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57469329"/>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330,000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受取手形</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289,000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66553766"/>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1,804,000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1,640,000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21135996"/>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46,000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58415263"/>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190,000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支払手形</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220,000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52493524"/>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1,347,000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1,481,000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92176715"/>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28,600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所得税預り金</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31,200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37646220"/>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52,800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社会保険料預り金</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57,600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67785415"/>
                  </a:ext>
                </a:extLst>
              </a:tr>
              <a:tr h="174054">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3,100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29373764"/>
                  </a:ext>
                </a:extLst>
              </a:tr>
              <a:tr h="174054">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17338827"/>
                  </a:ext>
                </a:extLst>
              </a:tr>
              <a:tr h="174054">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12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33,800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58715710"/>
                  </a:ext>
                </a:extLst>
              </a:tr>
              <a:tr h="174054">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1,650,000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06167049"/>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1,320,000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97941342"/>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116,200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33591067"/>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23,000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法定福利費</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03796233"/>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26,300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発送費</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6153308"/>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69,300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60798311"/>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19,800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42378831"/>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26,800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80332" marR="80332"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169956529"/>
                  </a:ext>
                </a:extLst>
              </a:tr>
              <a:tr h="17405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6,831,800</a:t>
                      </a:r>
                    </a:p>
                  </a:txBody>
                  <a:tcPr marL="6694" marR="80332" marT="6694"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694" marR="6694" marT="6694"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6,831,800</a:t>
                      </a:r>
                    </a:p>
                  </a:txBody>
                  <a:tcPr marL="6694" marR="80332" marT="6694"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2431793160"/>
                  </a:ext>
                </a:extLst>
              </a:tr>
            </a:tbl>
          </a:graphicData>
        </a:graphic>
      </p:graphicFrame>
    </p:spTree>
    <p:custDataLst>
      <p:tags r:id="rId1"/>
    </p:custDataLst>
    <p:extLst>
      <p:ext uri="{BB962C8B-B14F-4D97-AF65-F5344CB8AC3E}">
        <p14:creationId xmlns:p14="http://schemas.microsoft.com/office/powerpoint/2010/main" val="136258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9411" y="396088"/>
            <a:ext cx="7886700" cy="399578"/>
          </a:xfrm>
        </p:spPr>
        <p:txBody>
          <a:bodyPr>
            <a:normAutofit/>
          </a:bodyPr>
          <a:lstStyle/>
          <a:p>
            <a:pPr defTabSz="914400" eaLnBrk="0" fontAlgn="base" hangingPunct="0">
              <a:lnSpc>
                <a:spcPct val="150000"/>
              </a:lnSpc>
              <a:spcAft>
                <a:spcPct val="0"/>
              </a:spcAft>
              <a:defRPr/>
            </a:pPr>
            <a:r>
              <a:rPr lang="en-US" altLang="ja-JP" sz="1400" dirty="0">
                <a:solidFill>
                  <a:prstClr val="black"/>
                </a:solidFill>
                <a:latin typeface="HGS明朝B" panose="02020800000000000000" pitchFamily="18" charset="-128"/>
                <a:ea typeface="HGS明朝B" panose="02020800000000000000" pitchFamily="18" charset="-128"/>
                <a:cs typeface="+mn-cs"/>
              </a:rPr>
              <a:t>【</a:t>
            </a:r>
            <a:r>
              <a:rPr lang="ja-JP" altLang="en-US" sz="1400" dirty="0">
                <a:solidFill>
                  <a:prstClr val="black"/>
                </a:solidFill>
                <a:latin typeface="HGS明朝B" panose="02020800000000000000" pitchFamily="18" charset="-128"/>
                <a:ea typeface="HGS明朝B" panose="02020800000000000000" pitchFamily="18" charset="-128"/>
                <a:cs typeface="+mn-cs"/>
              </a:rPr>
              <a:t>資料２</a:t>
            </a:r>
            <a:r>
              <a:rPr lang="en-US" altLang="ja-JP" sz="1400" dirty="0">
                <a:solidFill>
                  <a:prstClr val="black"/>
                </a:solidFill>
                <a:latin typeface="HGS明朝B" panose="02020800000000000000" pitchFamily="18" charset="-128"/>
                <a:ea typeface="HGS明朝B" panose="02020800000000000000" pitchFamily="18" charset="-128"/>
                <a:cs typeface="+mn-cs"/>
              </a:rPr>
              <a:t>】</a:t>
            </a:r>
            <a:endParaRPr lang="ja-JP" altLang="en-US" sz="1400" dirty="0"/>
          </a:p>
        </p:txBody>
      </p:sp>
      <p:sp>
        <p:nvSpPr>
          <p:cNvPr id="5" name="フッター プレースホルダー 2">
            <a:extLst>
              <a:ext uri="{FF2B5EF4-FFF2-40B4-BE49-F238E27FC236}">
                <a16:creationId xmlns:a16="http://schemas.microsoft.com/office/drawing/2014/main" id="{BFFE106F-A25E-45E1-927B-5BA7B58B4F45}"/>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64B725B6-8C89-4CE9-AB5D-D77D680C8FB9}"/>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99CE777D-6F2D-4217-8754-A3F9303C117C}"/>
              </a:ext>
            </a:extLst>
          </p:cNvPr>
          <p:cNvSpPr>
            <a:spLocks noChangeArrowheads="1"/>
          </p:cNvSpPr>
          <p:nvPr/>
        </p:nvSpPr>
        <p:spPr bwMode="auto">
          <a:xfrm>
            <a:off x="1714922" y="855456"/>
            <a:ext cx="6895678" cy="5636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Ⅹ</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２年７月中の取引</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日：売上　滋賀商店</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70,000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　当社負担の発送費</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円を現金で支払った。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9</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6</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月分の所得税預り金</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2,600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円と社会保険料預り金</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4,800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円を当社の社会保険料負担額</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とともに、現金で支払った。　</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11</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日：売上　大阪商店</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110,000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　大阪商店負担の発送費</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円を現金で支払った。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15</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日：仕入　奈良商店</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70,000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収入印紙</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円を購入し現金で支払った。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16</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日：電話代</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1,200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円が普通預金から引き落とされた。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日に滋賀商店に売上げた商品の一部</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円が、品違いのため返品されてきた。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18</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a:t>
            </a:r>
            <a:r>
              <a:rPr kumimoji="1" lang="ja-JP"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回収　滋賀</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商店</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75,000</a:t>
            </a:r>
            <a:r>
              <a:rPr kumimoji="1" lang="ja-JP"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同店振出しの約束手形を受取った。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日：滋賀商店振出しの約束手形</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68,000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円が満期になり、当座預金口座に振り込まれた。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支払　奈良商店</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72,000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　当社振出しの約束手形で支払った。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21</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日：仕入　京都商店</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60,000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22</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日：回収　大阪商店</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102,000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　普通預金口座に振り込まれた。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24</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日：当社振出しの約束手形</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42,000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円が満期になり、当座預金口座から引き落とされた。　</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25</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日：支払　京都商店</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48,000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　</a:t>
            </a:r>
            <a:r>
              <a:rPr kumimoji="1" lang="ja-JP"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当社振出しの約束手形で支払った。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8</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月分の家賃</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円を小切手を振り出して支払った。</a:t>
            </a:r>
            <a:endParaRPr kumimoji="1" lang="ja-JP"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28</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日：普通預金から現金</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30,000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円を引き出した。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日：</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7</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月分の給料</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29,800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円を、所得税の源泉徴収額</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2,600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円と社会保険料</a:t>
            </a: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4,800</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円を差引</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き、残額を現金で支払った。</a:t>
            </a:r>
            <a:endPar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p:txBody>
      </p:sp>
    </p:spTree>
    <p:custDataLst>
      <p:tags r:id="rId1"/>
    </p:custDataLst>
    <p:extLst>
      <p:ext uri="{BB962C8B-B14F-4D97-AF65-F5344CB8AC3E}">
        <p14:creationId xmlns:p14="http://schemas.microsoft.com/office/powerpoint/2010/main" val="299083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fade">
                                      <p:cBhvr>
                                        <p:cTn id="82" dur="5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fade">
                                      <p:cBhvr>
                                        <p:cTn id="87" dur="500"/>
                                        <p:tgtEl>
                                          <p:spTgt spid="4">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txEl>
                                              <p:pRg st="17" end="17"/>
                                            </p:txEl>
                                          </p:spTgt>
                                        </p:tgtEl>
                                        <p:attrNameLst>
                                          <p:attrName>style.visibility</p:attrName>
                                        </p:attrNameLst>
                                      </p:cBhvr>
                                      <p:to>
                                        <p:strVal val="visible"/>
                                      </p:to>
                                    </p:set>
                                    <p:animEffect transition="in" filter="fade">
                                      <p:cBhvr>
                                        <p:cTn id="92" dur="500"/>
                                        <p:tgtEl>
                                          <p:spTgt spid="4">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
                                            <p:txEl>
                                              <p:pRg st="18" end="18"/>
                                            </p:txEl>
                                          </p:spTgt>
                                        </p:tgtEl>
                                        <p:attrNameLst>
                                          <p:attrName>style.visibility</p:attrName>
                                        </p:attrNameLst>
                                      </p:cBhvr>
                                      <p:to>
                                        <p:strVal val="visible"/>
                                      </p:to>
                                    </p:set>
                                    <p:animEffect transition="in" filter="fade">
                                      <p:cBhvr>
                                        <p:cTn id="97" dur="500"/>
                                        <p:tgtEl>
                                          <p:spTgt spid="4">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4">
                                            <p:txEl>
                                              <p:pRg st="19" end="19"/>
                                            </p:txEl>
                                          </p:spTgt>
                                        </p:tgtEl>
                                        <p:attrNameLst>
                                          <p:attrName>style.visibility</p:attrName>
                                        </p:attrNameLst>
                                      </p:cBhvr>
                                      <p:to>
                                        <p:strVal val="visible"/>
                                      </p:to>
                                    </p:set>
                                    <p:animEffect transition="in" filter="fade">
                                      <p:cBhvr>
                                        <p:cTn id="102" dur="500"/>
                                        <p:tgtEl>
                                          <p:spTgt spid="4">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59496" y="403350"/>
            <a:ext cx="7886700" cy="433363"/>
          </a:xfrm>
        </p:spPr>
        <p:txBody>
          <a:bodyPr>
            <a:normAutofit/>
          </a:bodyPr>
          <a:lstStyle/>
          <a:p>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③</a:t>
            </a:r>
            <a:r>
              <a:rPr lang="ja-JP" altLang="en-US" sz="1400" dirty="0">
                <a:solidFill>
                  <a:srgbClr val="000000"/>
                </a:solidFill>
                <a:latin typeface="HGS明朝B" panose="02020800000000000000" pitchFamily="18" charset="-128"/>
                <a:ea typeface="HGS明朝B" panose="02020800000000000000" pitchFamily="18" charset="-128"/>
                <a:cs typeface="+mn-cs"/>
              </a:rPr>
              <a:t>　解答用紙</a:t>
            </a:r>
            <a:endParaRPr lang="ja-JP" altLang="en-US" sz="1400" dirty="0"/>
          </a:p>
        </p:txBody>
      </p:sp>
      <p:sp>
        <p:nvSpPr>
          <p:cNvPr id="5" name="フッター プレースホルダー 2">
            <a:extLst>
              <a:ext uri="{FF2B5EF4-FFF2-40B4-BE49-F238E27FC236}">
                <a16:creationId xmlns:a16="http://schemas.microsoft.com/office/drawing/2014/main" id="{0E7D0CE9-B9B5-4498-90A3-79155EC5F8E7}"/>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A4454338-C4DD-486B-83EB-0BF5D0EC194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4" name="表 3"/>
          <p:cNvGraphicFramePr>
            <a:graphicFrameLocks noGrp="1"/>
          </p:cNvGraphicFramePr>
          <p:nvPr/>
        </p:nvGraphicFramePr>
        <p:xfrm>
          <a:off x="1307469" y="836713"/>
          <a:ext cx="9145014" cy="5518183"/>
        </p:xfrm>
        <a:graphic>
          <a:graphicData uri="http://schemas.openxmlformats.org/drawingml/2006/table">
            <a:tbl>
              <a:tblPr/>
              <a:tblGrid>
                <a:gridCol w="1627227">
                  <a:extLst>
                    <a:ext uri="{9D8B030D-6E8A-4147-A177-3AD203B41FA5}">
                      <a16:colId xmlns:a16="http://schemas.microsoft.com/office/drawing/2014/main" val="20000"/>
                    </a:ext>
                  </a:extLst>
                </a:gridCol>
                <a:gridCol w="1627227">
                  <a:extLst>
                    <a:ext uri="{9D8B030D-6E8A-4147-A177-3AD203B41FA5}">
                      <a16:colId xmlns:a16="http://schemas.microsoft.com/office/drawing/2014/main" val="20001"/>
                    </a:ext>
                  </a:extLst>
                </a:gridCol>
                <a:gridCol w="2636106">
                  <a:extLst>
                    <a:ext uri="{9D8B030D-6E8A-4147-A177-3AD203B41FA5}">
                      <a16:colId xmlns:a16="http://schemas.microsoft.com/office/drawing/2014/main" val="20002"/>
                    </a:ext>
                  </a:extLst>
                </a:gridCol>
                <a:gridCol w="1627227">
                  <a:extLst>
                    <a:ext uri="{9D8B030D-6E8A-4147-A177-3AD203B41FA5}">
                      <a16:colId xmlns:a16="http://schemas.microsoft.com/office/drawing/2014/main" val="20003"/>
                    </a:ext>
                  </a:extLst>
                </a:gridCol>
                <a:gridCol w="1627227">
                  <a:extLst>
                    <a:ext uri="{9D8B030D-6E8A-4147-A177-3AD203B41FA5}">
                      <a16:colId xmlns:a16="http://schemas.microsoft.com/office/drawing/2014/main" val="20004"/>
                    </a:ext>
                  </a:extLst>
                </a:gridCol>
              </a:tblGrid>
              <a:tr h="212297">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a:noFill/>
                    </a:lnB>
                  </a:tcPr>
                </a:tc>
                <a:tc>
                  <a:txBody>
                    <a:bodyPr/>
                    <a:lstStyle/>
                    <a:p>
                      <a:pPr algn="dist"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合計残高試算表</a:t>
                      </a:r>
                    </a:p>
                  </a:txBody>
                  <a:tcPr marL="88203" marR="88203" marT="7350"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a:noFill/>
                    </a:lnB>
                  </a:tcPr>
                </a:tc>
                <a:extLst>
                  <a:ext uri="{0D108BD9-81ED-4DB2-BD59-A6C34878D82A}">
                    <a16:rowId xmlns:a16="http://schemas.microsoft.com/office/drawing/2014/main" val="10000"/>
                  </a:ext>
                </a:extLst>
              </a:tr>
              <a:tr h="221143">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7350" marR="7350" marT="7350"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7350" marT="7350"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r h="212297">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借方残高</a:t>
                      </a:r>
                    </a:p>
                  </a:txBody>
                  <a:tcPr marL="88203" marR="88203" marT="7350"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借方合計</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勘定科目</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貸方合計</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貸方残高</a:t>
                      </a:r>
                    </a:p>
                  </a:txBody>
                  <a:tcPr marL="88203" marR="88203" marT="7350"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2"/>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212297">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212297">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12297">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受取手形</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12297">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支払手形</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212297">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0"/>
                  </a:ext>
                </a:extLst>
              </a:tr>
              <a:tr h="212297">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所得税預り金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社会保険料預り金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4"/>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5"/>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6"/>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7"/>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8"/>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法定福利費</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9"/>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発送費</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0"/>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1"/>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2"/>
                  </a:ext>
                </a:extLst>
              </a:tr>
              <a:tr h="21059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23"/>
                  </a:ext>
                </a:extLst>
              </a:tr>
              <a:tr h="212297">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7350"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Tree>
    <p:extLst>
      <p:ext uri="{BB962C8B-B14F-4D97-AF65-F5344CB8AC3E}">
        <p14:creationId xmlns:p14="http://schemas.microsoft.com/office/powerpoint/2010/main" val="3781391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ー 3">
            <a:extLst>
              <a:ext uri="{FF2B5EF4-FFF2-40B4-BE49-F238E27FC236}">
                <a16:creationId xmlns:a16="http://schemas.microsoft.com/office/drawing/2014/main" id="{835E7E3B-0586-4BE2-88A4-6F8396C450EE}"/>
              </a:ext>
            </a:extLst>
          </p:cNvPr>
          <p:cNvSpPr>
            <a:spLocks noGrp="1"/>
          </p:cNvSpPr>
          <p:nvPr>
            <p:ph type="ftr" sz="quarter" idx="11"/>
          </p:nvPr>
        </p:nvSpPr>
        <p:spPr>
          <a:xfrm>
            <a:off x="2259480" y="6492875"/>
            <a:ext cx="7128792"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A032B51E-B736-4242-AF8D-05A1C0DBF72B}"/>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C30C812-0F45-4744-8703-5C00F42A8AB0}"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タイトル 1">
            <a:extLst>
              <a:ext uri="{FF2B5EF4-FFF2-40B4-BE49-F238E27FC236}">
                <a16:creationId xmlns:a16="http://schemas.microsoft.com/office/drawing/2014/main" id="{49CA66E7-0438-435C-BCF5-6C4A6A308D7F}"/>
              </a:ext>
            </a:extLst>
          </p:cNvPr>
          <p:cNvSpPr txBox="1">
            <a:spLocks/>
          </p:cNvSpPr>
          <p:nvPr/>
        </p:nvSpPr>
        <p:spPr>
          <a:xfrm>
            <a:off x="1775520" y="369418"/>
            <a:ext cx="8640960" cy="408533"/>
          </a:xfrm>
          <a:prstGeom prst="rect">
            <a:avLst/>
          </a:prstGeom>
        </p:spPr>
        <p:txBody>
          <a:bodyP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入門</a:t>
            </a:r>
            <a:r>
              <a:rPr kumimoji="1" lang="en-US" altLang="ja-JP"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a:t>
            </a:r>
            <a:r>
              <a:rPr kumimoji="1" lang="ja-JP" altLang="en-US" sz="2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社長の実践簿記　目次概要</a:t>
            </a:r>
          </a:p>
        </p:txBody>
      </p:sp>
      <p:graphicFrame>
        <p:nvGraphicFramePr>
          <p:cNvPr id="2" name="表 1">
            <a:extLst>
              <a:ext uri="{FF2B5EF4-FFF2-40B4-BE49-F238E27FC236}">
                <a16:creationId xmlns:a16="http://schemas.microsoft.com/office/drawing/2014/main" id="{50F337D4-610E-45BD-8FB8-A94D2FDFE091}"/>
              </a:ext>
            </a:extLst>
          </p:cNvPr>
          <p:cNvGraphicFramePr>
            <a:graphicFrameLocks noGrp="1"/>
          </p:cNvGraphicFramePr>
          <p:nvPr/>
        </p:nvGraphicFramePr>
        <p:xfrm>
          <a:off x="1069557" y="1249566"/>
          <a:ext cx="10052885" cy="5106786"/>
        </p:xfrm>
        <a:graphic>
          <a:graphicData uri="http://schemas.openxmlformats.org/drawingml/2006/table">
            <a:tbl>
              <a:tblPr/>
              <a:tblGrid>
                <a:gridCol w="591346">
                  <a:extLst>
                    <a:ext uri="{9D8B030D-6E8A-4147-A177-3AD203B41FA5}">
                      <a16:colId xmlns:a16="http://schemas.microsoft.com/office/drawing/2014/main" val="3391228165"/>
                    </a:ext>
                  </a:extLst>
                </a:gridCol>
                <a:gridCol w="2365385">
                  <a:extLst>
                    <a:ext uri="{9D8B030D-6E8A-4147-A177-3AD203B41FA5}">
                      <a16:colId xmlns:a16="http://schemas.microsoft.com/office/drawing/2014/main" val="1316755856"/>
                    </a:ext>
                  </a:extLst>
                </a:gridCol>
                <a:gridCol w="7096154">
                  <a:extLst>
                    <a:ext uri="{9D8B030D-6E8A-4147-A177-3AD203B41FA5}">
                      <a16:colId xmlns:a16="http://schemas.microsoft.com/office/drawing/2014/main" val="1243858049"/>
                    </a:ext>
                  </a:extLst>
                </a:gridCol>
              </a:tblGrid>
              <a:tr h="277668">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講義</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主題</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副題</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506083378"/>
                  </a:ext>
                </a:extLst>
              </a:tr>
              <a:tr h="407279">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簿記の意義</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簿記の意味（定義）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簿記の種類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簿記の目的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会計期間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ストックとフロー</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貸借対照表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損益計算書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損益計算書と貸借対照表の関係</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35401647"/>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簿記の構造（計算体系）</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取引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仕訳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勘定</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895502295"/>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帳簿の作成</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帳簿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転記</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87717788"/>
                  </a:ext>
                </a:extLst>
              </a:tr>
              <a:tr h="210171">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商品売買取引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三分法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売掛金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買掛金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人名勘定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クレジット売掛金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前払金＝資産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前受金＝負債 </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695603613"/>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商品売買取引と補助簿</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値引き（</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級）と返品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仕入諸掛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仕入帳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売上帳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商品有高帳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34917726"/>
                  </a:ext>
                </a:extLst>
              </a:tr>
              <a:tr h="207978">
                <a:tc rowSpan="3">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現金取引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zh-TW" sz="1000" b="0" i="0" u="none" strike="noStrike">
                          <a:solidFill>
                            <a:srgbClr val="000000"/>
                          </a:solidFill>
                          <a:effectLst/>
                          <a:latin typeface="HGS明朝B" panose="02020800000000000000" pitchFamily="18" charset="-128"/>
                          <a:ea typeface="HGS明朝B" panose="02020800000000000000" pitchFamily="18" charset="-128"/>
                        </a:rPr>
                        <a:t>1.</a:t>
                      </a:r>
                      <a:r>
                        <a:rPr lang="zh-TW" altLang="en-US" sz="1000" b="0" i="0" u="none" strike="noStrike">
                          <a:solidFill>
                            <a:srgbClr val="000000"/>
                          </a:solidFill>
                          <a:effectLst/>
                          <a:latin typeface="HGS明朝B" panose="02020800000000000000" pitchFamily="18" charset="-128"/>
                          <a:ea typeface="HGS明朝B" panose="02020800000000000000" pitchFamily="18" charset="-128"/>
                        </a:rPr>
                        <a:t>現金 </a:t>
                      </a:r>
                      <a:r>
                        <a:rPr lang="en-US" altLang="zh-TW" sz="1000" b="0" i="0" u="none" strike="noStrike">
                          <a:solidFill>
                            <a:srgbClr val="000000"/>
                          </a:solidFill>
                          <a:effectLst/>
                          <a:latin typeface="HGS明朝B" panose="02020800000000000000" pitchFamily="18" charset="-128"/>
                          <a:ea typeface="HGS明朝B" panose="02020800000000000000" pitchFamily="18" charset="-128"/>
                        </a:rPr>
                        <a:t>2.</a:t>
                      </a:r>
                      <a:r>
                        <a:rPr lang="zh-TW" altLang="en-US" sz="1000" b="0" i="0" u="none" strike="noStrike">
                          <a:solidFill>
                            <a:srgbClr val="000000"/>
                          </a:solidFill>
                          <a:effectLst/>
                          <a:latin typeface="HGS明朝B" panose="02020800000000000000" pitchFamily="18" charset="-128"/>
                          <a:ea typeface="HGS明朝B" panose="02020800000000000000" pitchFamily="18" charset="-128"/>
                        </a:rPr>
                        <a:t>現金過不足 </a:t>
                      </a:r>
                      <a:r>
                        <a:rPr lang="en-US" altLang="zh-TW" sz="1000" b="0" i="0" u="none" strike="noStrike">
                          <a:solidFill>
                            <a:srgbClr val="000000"/>
                          </a:solidFill>
                          <a:effectLst/>
                          <a:latin typeface="HGS明朝B" panose="02020800000000000000" pitchFamily="18" charset="-128"/>
                          <a:ea typeface="HGS明朝B" panose="02020800000000000000" pitchFamily="18" charset="-128"/>
                        </a:rPr>
                        <a:t>3.</a:t>
                      </a:r>
                      <a:r>
                        <a:rPr lang="zh-TW" altLang="en-US" sz="1000" b="0" i="0" u="none" strike="noStrike">
                          <a:solidFill>
                            <a:srgbClr val="000000"/>
                          </a:solidFill>
                          <a:effectLst/>
                          <a:latin typeface="HGS明朝B" panose="02020800000000000000" pitchFamily="18" charset="-128"/>
                          <a:ea typeface="HGS明朝B" panose="02020800000000000000" pitchFamily="18" charset="-128"/>
                        </a:rPr>
                        <a:t>現金出納帳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299660188"/>
                  </a:ext>
                </a:extLst>
              </a:tr>
              <a:tr h="207978">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当座預金取引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zh-TW" sz="1000" b="0" i="0" u="none" strike="noStrike" dirty="0">
                          <a:solidFill>
                            <a:srgbClr val="000000"/>
                          </a:solidFill>
                          <a:effectLst/>
                          <a:latin typeface="HGS明朝B" panose="02020800000000000000" pitchFamily="18" charset="-128"/>
                          <a:ea typeface="HGS明朝B" panose="02020800000000000000" pitchFamily="18" charset="-128"/>
                        </a:rPr>
                        <a:t>1.</a:t>
                      </a: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当座預金 </a:t>
                      </a:r>
                      <a:r>
                        <a:rPr lang="en-US" altLang="zh-TW" sz="1000" b="0" i="0" u="none" strike="noStrike" dirty="0">
                          <a:solidFill>
                            <a:srgbClr val="000000"/>
                          </a:solidFill>
                          <a:effectLst/>
                          <a:latin typeface="HGS明朝B" panose="02020800000000000000" pitchFamily="18" charset="-128"/>
                          <a:ea typeface="HGS明朝B" panose="02020800000000000000" pitchFamily="18" charset="-128"/>
                        </a:rPr>
                        <a:t>2.</a:t>
                      </a: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当座借越 </a:t>
                      </a:r>
                      <a:r>
                        <a:rPr lang="en-US" altLang="zh-TW" sz="1000" b="0" i="0" u="none" strike="noStrike" dirty="0">
                          <a:solidFill>
                            <a:srgbClr val="000000"/>
                          </a:solidFill>
                          <a:effectLst/>
                          <a:latin typeface="HGS明朝B" panose="02020800000000000000" pitchFamily="18" charset="-128"/>
                          <a:ea typeface="HGS明朝B" panose="02020800000000000000" pitchFamily="18" charset="-128"/>
                        </a:rPr>
                        <a:t>3.</a:t>
                      </a: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当座預金出納帳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23354967"/>
                  </a:ext>
                </a:extLst>
              </a:tr>
              <a:tr h="207978">
                <a:tc vMerge="1">
                  <a:txBody>
                    <a:bodyPr/>
                    <a:lstStyle/>
                    <a:p>
                      <a:endParaRPr kumimoji="1" lang="ja-JP" altLang="en-US"/>
                    </a:p>
                  </a:txBody>
                  <a:tcPr/>
                </a:tc>
                <a:tc>
                  <a:txBody>
                    <a:bodyPr/>
                    <a:lstStyle/>
                    <a:p>
                      <a:pPr algn="l" fontAlgn="ctr"/>
                      <a:r>
                        <a:rPr lang="zh-TW" altLang="en-US" sz="1000" b="0" i="0" u="none" strike="noStrike" dirty="0">
                          <a:solidFill>
                            <a:srgbClr val="000000"/>
                          </a:solidFill>
                          <a:effectLst/>
                          <a:latin typeface="HGS明朝B" panose="02020800000000000000" pitchFamily="18" charset="-128"/>
                          <a:ea typeface="HGS明朝B" panose="02020800000000000000" pitchFamily="18" charset="-128"/>
                        </a:rPr>
                        <a:t>小口現金取引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小口現金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インプレトシステム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小口現金出納帳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24289513"/>
                  </a:ext>
                </a:extLst>
              </a:tr>
              <a:tr h="217573">
                <a:tc rowSpan="2">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7</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a:solidFill>
                            <a:srgbClr val="000000"/>
                          </a:solidFill>
                          <a:effectLst/>
                          <a:latin typeface="HGS明朝B" panose="02020800000000000000" pitchFamily="18" charset="-128"/>
                          <a:ea typeface="HGS明朝B" panose="02020800000000000000" pitchFamily="18" charset="-128"/>
                        </a:rPr>
                        <a:t>手形取引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約束手形（約手）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約束手形の会計処理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為替手形（（為手）</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為替手形の会計処理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級</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53040581"/>
                  </a:ext>
                </a:extLst>
              </a:tr>
              <a:tr h="178297">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手形取引と補助記入帳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手形の裏書</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手形の割引</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受取手形記入帳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支払手形記入帳</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92416985"/>
                  </a:ext>
                </a:extLst>
              </a:tr>
              <a:tr h="606582">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資産負債の勘定科目</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貸付金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借入金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手形貸付金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手形借入金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未収金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未払金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前払金</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前受金</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9.</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仮払金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10.</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仮受金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立替金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預り金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商品券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受取商品券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差入保証金</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預り保証金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17.</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電子記録債権＝資産</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18.</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電子記録債務＝負債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19.</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クレジット売掛金 ＝資産</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23363861"/>
                  </a:ext>
                </a:extLst>
              </a:tr>
              <a:tr h="185994">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9</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固定資産</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固定資産格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有形固定資産の取得価額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帳簿価額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資本的支出と収益的支出　</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21804878"/>
                  </a:ext>
                </a:extLst>
              </a:tr>
              <a:tr h="397413">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10</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税金</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租税公課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法人税，住民税及び事業税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累進税率と平均税率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税金の会計処理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消費税の仕組み</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85464073"/>
                  </a:ext>
                </a:extLst>
              </a:tr>
              <a:tr h="178297">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11</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決算手続き</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決算日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決算手続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決算予備手続き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精算表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決算整理後残高試算表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決算本手続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8.</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財務諸表</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67434056"/>
                  </a:ext>
                </a:extLst>
              </a:tr>
              <a:tr h="397413">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12</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減価償却</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減価償却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減価償却の計算要素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減価償却の計算方法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記帳方法</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固定資産台帳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固定資産の売却</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3999023"/>
                  </a:ext>
                </a:extLst>
              </a:tr>
              <a:tr h="178297">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13</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貸倒　消耗品費</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貸倒れ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貸倒損失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貸倒れの見積もり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貸倒引当金の設定方法</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08901359"/>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14</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収益費用の発生と期間帰属</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収益と費用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前払費用＝資産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前受収益＝負債</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未収収益＝資産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未払費用＝負債</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98920842"/>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15</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財務諸表の作成</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財務諸表の作成</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26177923"/>
                  </a:ext>
                </a:extLst>
              </a:tr>
              <a:tr h="207978">
                <a:tc>
                  <a:txBody>
                    <a:bodyPr/>
                    <a:lstStyle/>
                    <a:p>
                      <a:pPr algn="ctr"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16</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伝票</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1.</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伝票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2.</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起票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3.</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三伝票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4.</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一部振替取引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5.</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伝票の集計 </a:t>
                      </a:r>
                      <a:r>
                        <a:rPr lang="en-US" altLang="ja-JP" sz="10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000" b="0" i="0" u="none" strike="noStrike" dirty="0">
                          <a:solidFill>
                            <a:srgbClr val="000000"/>
                          </a:solidFill>
                          <a:effectLst/>
                          <a:latin typeface="HGS明朝B" panose="02020800000000000000" pitchFamily="18" charset="-128"/>
                          <a:ea typeface="HGS明朝B" panose="02020800000000000000" pitchFamily="18" charset="-128"/>
                        </a:rPr>
                        <a:t>五伝票性</a:t>
                      </a:r>
                    </a:p>
                  </a:txBody>
                  <a:tcPr marL="79622"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07836677"/>
                  </a:ext>
                </a:extLst>
              </a:tr>
            </a:tbl>
          </a:graphicData>
        </a:graphic>
      </p:graphicFrame>
    </p:spTree>
    <p:extLst>
      <p:ext uri="{BB962C8B-B14F-4D97-AF65-F5344CB8AC3E}">
        <p14:creationId xmlns:p14="http://schemas.microsoft.com/office/powerpoint/2010/main" val="1983089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43472" y="695787"/>
            <a:ext cx="7886700" cy="471586"/>
          </a:xfrm>
        </p:spPr>
        <p:txBody>
          <a:bodyPr>
            <a:normAutofit/>
          </a:bodyPr>
          <a:lstStyle/>
          <a:p>
            <a:r>
              <a:rPr lang="ja-JP" altLang="en-US" sz="1600" dirty="0">
                <a:latin typeface="HGS明朝B" panose="02020800000000000000" pitchFamily="18" charset="-128"/>
                <a:ea typeface="HGS明朝B" panose="02020800000000000000" pitchFamily="18" charset="-128"/>
              </a:rPr>
              <a:t>問題</a:t>
            </a:r>
            <a:r>
              <a:rPr lang="en-US" altLang="ja-JP" sz="1600" dirty="0">
                <a:latin typeface="HGS明朝B" panose="02020800000000000000" pitchFamily="18" charset="-128"/>
                <a:ea typeface="HGS明朝B" panose="02020800000000000000" pitchFamily="18" charset="-128"/>
              </a:rPr>
              <a:t>15</a:t>
            </a:r>
            <a:r>
              <a:rPr lang="ja-JP" altLang="en-US" sz="1600" dirty="0">
                <a:latin typeface="HGS明朝B" panose="02020800000000000000" pitchFamily="18" charset="-128"/>
                <a:ea typeface="HGS明朝B" panose="02020800000000000000" pitchFamily="18" charset="-128"/>
              </a:rPr>
              <a:t>③</a:t>
            </a:r>
            <a:r>
              <a:rPr lang="en-US" altLang="ja-JP" sz="1600" dirty="0">
                <a:solidFill>
                  <a:srgbClr val="000000"/>
                </a:solidFill>
                <a:latin typeface="HGS明朝B" panose="02020800000000000000" pitchFamily="18" charset="-128"/>
                <a:ea typeface="HGS明朝B" panose="02020800000000000000" pitchFamily="18" charset="-128"/>
                <a:cs typeface="+mn-cs"/>
              </a:rPr>
              <a:t>-2</a:t>
            </a:r>
            <a:r>
              <a:rPr lang="ja-JP" altLang="en-US" sz="1600" dirty="0">
                <a:solidFill>
                  <a:srgbClr val="000000"/>
                </a:solidFill>
                <a:latin typeface="HGS明朝B" panose="02020800000000000000" pitchFamily="18" charset="-128"/>
                <a:ea typeface="HGS明朝B" panose="02020800000000000000" pitchFamily="18" charset="-128"/>
                <a:cs typeface="+mn-cs"/>
              </a:rPr>
              <a:t>　解答用紙</a:t>
            </a:r>
            <a:endParaRPr lang="ja-JP" altLang="en-US" sz="1600" dirty="0"/>
          </a:p>
        </p:txBody>
      </p:sp>
      <p:sp>
        <p:nvSpPr>
          <p:cNvPr id="5" name="フッター プレースホルダー 2">
            <a:extLst>
              <a:ext uri="{FF2B5EF4-FFF2-40B4-BE49-F238E27FC236}">
                <a16:creationId xmlns:a16="http://schemas.microsoft.com/office/drawing/2014/main" id="{A43F6EFB-7427-4F22-9D24-5CC111D2F2DA}"/>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B76C6E4B-A5B8-4ACE-AD6C-5CC56CAB4A7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4" name="表 3">
            <a:extLst>
              <a:ext uri="{FF2B5EF4-FFF2-40B4-BE49-F238E27FC236}">
                <a16:creationId xmlns:a16="http://schemas.microsoft.com/office/drawing/2014/main" id="{E575BE89-9BE0-4B36-A93F-F7493FBFB59B}"/>
              </a:ext>
            </a:extLst>
          </p:cNvPr>
          <p:cNvGraphicFramePr>
            <a:graphicFrameLocks noGrp="1"/>
          </p:cNvGraphicFramePr>
          <p:nvPr/>
        </p:nvGraphicFramePr>
        <p:xfrm>
          <a:off x="1343472" y="1564940"/>
          <a:ext cx="9505056" cy="4392486"/>
        </p:xfrm>
        <a:graphic>
          <a:graphicData uri="http://schemas.openxmlformats.org/drawingml/2006/table">
            <a:tbl>
              <a:tblPr/>
              <a:tblGrid>
                <a:gridCol w="1637234">
                  <a:extLst>
                    <a:ext uri="{9D8B030D-6E8A-4147-A177-3AD203B41FA5}">
                      <a16:colId xmlns:a16="http://schemas.microsoft.com/office/drawing/2014/main" val="1131788033"/>
                    </a:ext>
                  </a:extLst>
                </a:gridCol>
                <a:gridCol w="1637234">
                  <a:extLst>
                    <a:ext uri="{9D8B030D-6E8A-4147-A177-3AD203B41FA5}">
                      <a16:colId xmlns:a16="http://schemas.microsoft.com/office/drawing/2014/main" val="376582870"/>
                    </a:ext>
                  </a:extLst>
                </a:gridCol>
                <a:gridCol w="1637234">
                  <a:extLst>
                    <a:ext uri="{9D8B030D-6E8A-4147-A177-3AD203B41FA5}">
                      <a16:colId xmlns:a16="http://schemas.microsoft.com/office/drawing/2014/main" val="1245101030"/>
                    </a:ext>
                  </a:extLst>
                </a:gridCol>
                <a:gridCol w="2296677">
                  <a:extLst>
                    <a:ext uri="{9D8B030D-6E8A-4147-A177-3AD203B41FA5}">
                      <a16:colId xmlns:a16="http://schemas.microsoft.com/office/drawing/2014/main" val="724249023"/>
                    </a:ext>
                  </a:extLst>
                </a:gridCol>
                <a:gridCol w="2296677">
                  <a:extLst>
                    <a:ext uri="{9D8B030D-6E8A-4147-A177-3AD203B41FA5}">
                      <a16:colId xmlns:a16="http://schemas.microsoft.com/office/drawing/2014/main" val="1760101984"/>
                    </a:ext>
                  </a:extLst>
                </a:gridCol>
              </a:tblGrid>
              <a:tr h="402365">
                <a:tc gridSpan="5">
                  <a:txBody>
                    <a:bodyPr/>
                    <a:lstStyle/>
                    <a:p>
                      <a:pPr algn="ctr"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売掛金明細表</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2217448"/>
                  </a:ext>
                </a:extLst>
              </a:tr>
              <a:tr h="419131">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氏名又は名称</a:t>
                      </a:r>
                    </a:p>
                  </a:txBody>
                  <a:tcPr marL="114300" marR="114300" marT="9525"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30</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9525" marR="9525" marT="9525"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902231872"/>
                  </a:ext>
                </a:extLst>
              </a:tr>
              <a:tr h="402365">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大阪商店</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90,000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48842620"/>
                  </a:ext>
                </a:extLst>
              </a:tr>
              <a:tr h="385600">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滋賀商店</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74,000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528746012"/>
                  </a:ext>
                </a:extLst>
              </a:tr>
              <a:tr h="402365">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合　　計</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164,000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743630122"/>
                  </a:ext>
                </a:extLst>
              </a:tr>
              <a:tr h="402365">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w="25400" cap="flat" cmpd="dbl" algn="ctr">
                      <a:solidFill>
                        <a:srgbClr val="FF0000"/>
                      </a:solidFill>
                      <a:prstDash val="solid"/>
                      <a:round/>
                      <a:headEnd type="none" w="med" len="med"/>
                      <a:tailEnd type="none" w="med" len="med"/>
                    </a:lnT>
                    <a:lnB>
                      <a:noFill/>
                    </a:lnB>
                  </a:tcPr>
                </a:tc>
                <a:extLst>
                  <a:ext uri="{0D108BD9-81ED-4DB2-BD59-A6C34878D82A}">
                    <a16:rowId xmlns:a16="http://schemas.microsoft.com/office/drawing/2014/main" val="2622868171"/>
                  </a:ext>
                </a:extLst>
              </a:tr>
              <a:tr h="402365">
                <a:tc gridSpan="5">
                  <a:txBody>
                    <a:bodyPr/>
                    <a:lstStyle/>
                    <a:p>
                      <a:pPr algn="ctr"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買掛金明細表</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09774739"/>
                  </a:ext>
                </a:extLst>
              </a:tr>
              <a:tr h="402365">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氏名又は名称</a:t>
                      </a:r>
                    </a:p>
                  </a:txBody>
                  <a:tcPr marL="114300" marR="114300" marT="9525"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30</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9525" marR="9525" marT="9525"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586993845"/>
                  </a:ext>
                </a:extLst>
              </a:tr>
              <a:tr h="385600">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京都商店</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63,000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4048348"/>
                  </a:ext>
                </a:extLst>
              </a:tr>
              <a:tr h="385600">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奈良商店</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71,000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771716222"/>
                  </a:ext>
                </a:extLst>
              </a:tr>
              <a:tr h="402365">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合　　計</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134,000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4193659317"/>
                  </a:ext>
                </a:extLst>
              </a:tr>
            </a:tbl>
          </a:graphicData>
        </a:graphic>
      </p:graphicFrame>
    </p:spTree>
    <p:extLst>
      <p:ext uri="{BB962C8B-B14F-4D97-AF65-F5344CB8AC3E}">
        <p14:creationId xmlns:p14="http://schemas.microsoft.com/office/powerpoint/2010/main" val="4218634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7722" y="449178"/>
            <a:ext cx="7886700" cy="399578"/>
          </a:xfrm>
        </p:spPr>
        <p:txBody>
          <a:bodyPr>
            <a:normAutofit/>
          </a:bodyPr>
          <a:lstStyle/>
          <a:p>
            <a:pPr defTabSz="914400" eaLnBrk="0" fontAlgn="base" hangingPunct="0">
              <a:lnSpc>
                <a:spcPct val="100000"/>
              </a:lnSpc>
              <a:spcAft>
                <a:spcPct val="0"/>
              </a:spcAft>
              <a:defRPr/>
            </a:pPr>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③</a:t>
            </a:r>
            <a:r>
              <a:rPr lang="ja-JP" altLang="en-US" sz="1400" dirty="0">
                <a:solidFill>
                  <a:srgbClr val="000000"/>
                </a:solidFill>
                <a:latin typeface="HGS明朝B" panose="02020800000000000000" pitchFamily="18" charset="-128"/>
                <a:ea typeface="HGS明朝B" panose="02020800000000000000" pitchFamily="18" charset="-128"/>
                <a:cs typeface="+mn-cs"/>
              </a:rPr>
              <a:t> 解答</a:t>
            </a:r>
            <a:endParaRPr lang="ja-JP" altLang="en-US" sz="1400" dirty="0"/>
          </a:p>
        </p:txBody>
      </p:sp>
      <p:sp>
        <p:nvSpPr>
          <p:cNvPr id="5" name="フッター プレースホルダー 2">
            <a:extLst>
              <a:ext uri="{FF2B5EF4-FFF2-40B4-BE49-F238E27FC236}">
                <a16:creationId xmlns:a16="http://schemas.microsoft.com/office/drawing/2014/main" id="{04F08A2D-1BE8-4A2C-A119-3216DDA1E0E0}"/>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22A82710-5557-4734-9151-FB526933DC77}"/>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4" name="表 3"/>
          <p:cNvGraphicFramePr>
            <a:graphicFrameLocks noGrp="1"/>
          </p:cNvGraphicFramePr>
          <p:nvPr/>
        </p:nvGraphicFramePr>
        <p:xfrm>
          <a:off x="1127447" y="825629"/>
          <a:ext cx="9937105" cy="5517750"/>
        </p:xfrm>
        <a:graphic>
          <a:graphicData uri="http://schemas.openxmlformats.org/drawingml/2006/table">
            <a:tbl>
              <a:tblPr/>
              <a:tblGrid>
                <a:gridCol w="1768168">
                  <a:extLst>
                    <a:ext uri="{9D8B030D-6E8A-4147-A177-3AD203B41FA5}">
                      <a16:colId xmlns:a16="http://schemas.microsoft.com/office/drawing/2014/main" val="20000"/>
                    </a:ext>
                  </a:extLst>
                </a:gridCol>
                <a:gridCol w="1768168">
                  <a:extLst>
                    <a:ext uri="{9D8B030D-6E8A-4147-A177-3AD203B41FA5}">
                      <a16:colId xmlns:a16="http://schemas.microsoft.com/office/drawing/2014/main" val="20001"/>
                    </a:ext>
                  </a:extLst>
                </a:gridCol>
                <a:gridCol w="2864433">
                  <a:extLst>
                    <a:ext uri="{9D8B030D-6E8A-4147-A177-3AD203B41FA5}">
                      <a16:colId xmlns:a16="http://schemas.microsoft.com/office/drawing/2014/main" val="20002"/>
                    </a:ext>
                  </a:extLst>
                </a:gridCol>
                <a:gridCol w="1768168">
                  <a:extLst>
                    <a:ext uri="{9D8B030D-6E8A-4147-A177-3AD203B41FA5}">
                      <a16:colId xmlns:a16="http://schemas.microsoft.com/office/drawing/2014/main" val="20003"/>
                    </a:ext>
                  </a:extLst>
                </a:gridCol>
                <a:gridCol w="1768168">
                  <a:extLst>
                    <a:ext uri="{9D8B030D-6E8A-4147-A177-3AD203B41FA5}">
                      <a16:colId xmlns:a16="http://schemas.microsoft.com/office/drawing/2014/main" val="20004"/>
                    </a:ext>
                  </a:extLst>
                </a:gridCol>
              </a:tblGrid>
              <a:tr h="208038">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a:noFill/>
                    </a:lnB>
                  </a:tcPr>
                </a:tc>
                <a:tc>
                  <a:txBody>
                    <a:bodyPr/>
                    <a:lstStyle/>
                    <a:p>
                      <a:pPr algn="dist"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合計残高試算表</a:t>
                      </a:r>
                    </a:p>
                  </a:txBody>
                  <a:tcPr marL="88203" marR="88203" marT="7350"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a:noFill/>
                    </a:lnB>
                  </a:tcPr>
                </a:tc>
                <a:extLst>
                  <a:ext uri="{0D108BD9-81ED-4DB2-BD59-A6C34878D82A}">
                    <a16:rowId xmlns:a16="http://schemas.microsoft.com/office/drawing/2014/main" val="10000"/>
                  </a:ext>
                </a:extLst>
              </a:tr>
              <a:tr h="216706">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7350" marR="7350" marT="7350"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r h="208038">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借方残高</a:t>
                      </a:r>
                    </a:p>
                  </a:txBody>
                  <a:tcPr marL="88203" marR="88203" marT="7350"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借方合計</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勘定科目</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貸方合計</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貸方残高</a:t>
                      </a:r>
                    </a:p>
                  </a:txBody>
                  <a:tcPr marL="88203" marR="88203" marT="7350"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2"/>
                  </a:ext>
                </a:extLst>
              </a:tr>
              <a:tr h="206369">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31,800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125,000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93,200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208038">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143,500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943,000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799,500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208038">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112,800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564,000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451,200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08038">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48,000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405,000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受取手形</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357,000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08038">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169,000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1,987,000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1,818,000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06369">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46,000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46,000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06369">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232,000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支払手形</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340,000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108,000</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208038">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1,467,000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1,611,000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144,000</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0"/>
                  </a:ext>
                </a:extLst>
              </a:tr>
              <a:tr h="208038">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31,200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所得税預り金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33,800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2,600</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206369">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57,600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社会保険料預り金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62,400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4,800</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206369">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3,100</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06369">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4"/>
                  </a:ext>
                </a:extLst>
              </a:tr>
              <a:tr h="206369">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33,800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33,800</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5"/>
                  </a:ext>
                </a:extLst>
              </a:tr>
              <a:tr h="206369">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1,830,000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1,829,000</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10016"/>
                  </a:ext>
                </a:extLst>
              </a:tr>
              <a:tr h="206369">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1,450,000</a:t>
                      </a:r>
                    </a:p>
                  </a:txBody>
                  <a:tcPr marL="7350" marR="88203" marT="7350" marB="0" anchor="ctr">
                    <a:lnL>
                      <a:noFill/>
                    </a:lnL>
                    <a:lnR w="25400" cap="flat" cmpd="dbl" algn="ctr">
                      <a:solidFill>
                        <a:srgbClr val="FF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1,450,000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7"/>
                  </a:ext>
                </a:extLst>
              </a:tr>
              <a:tr h="206369">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146,000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146,000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8"/>
                  </a:ext>
                </a:extLst>
              </a:tr>
              <a:tr h="206369">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27,800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27,800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法定福利費</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9"/>
                  </a:ext>
                </a:extLst>
              </a:tr>
              <a:tr h="206369">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28,300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28,300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発送費</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0"/>
                  </a:ext>
                </a:extLst>
              </a:tr>
              <a:tr h="206369">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73,300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73,300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1"/>
                  </a:ext>
                </a:extLst>
              </a:tr>
              <a:tr h="206369">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21,000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21,000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2"/>
                  </a:ext>
                </a:extLst>
              </a:tr>
              <a:tr h="206369">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27,800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27,800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88203"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23"/>
                  </a:ext>
                </a:extLst>
              </a:tr>
              <a:tr h="208038">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2,325,300</a:t>
                      </a:r>
                    </a:p>
                  </a:txBody>
                  <a:tcPr marL="7350" marR="88203" marT="7350"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7,633,000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7350" marR="7350"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7,633,000</a:t>
                      </a:r>
                    </a:p>
                  </a:txBody>
                  <a:tcPr marL="7350" marR="88203" marT="735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2,325,300</a:t>
                      </a:r>
                    </a:p>
                  </a:txBody>
                  <a:tcPr marL="7350" marR="88203" marT="7350"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Tree>
    <p:extLst>
      <p:ext uri="{BB962C8B-B14F-4D97-AF65-F5344CB8AC3E}">
        <p14:creationId xmlns:p14="http://schemas.microsoft.com/office/powerpoint/2010/main" val="152814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1464" y="701651"/>
            <a:ext cx="7886700" cy="471586"/>
          </a:xfrm>
        </p:spPr>
        <p:txBody>
          <a:bodyPr>
            <a:normAutofit/>
          </a:bodyPr>
          <a:lstStyle/>
          <a:p>
            <a:r>
              <a:rPr lang="ja-JP" altLang="en-US" sz="1600" dirty="0">
                <a:latin typeface="HGS明朝B" panose="02020800000000000000" pitchFamily="18" charset="-128"/>
                <a:ea typeface="HGS明朝B" panose="02020800000000000000" pitchFamily="18" charset="-128"/>
              </a:rPr>
              <a:t>問題</a:t>
            </a:r>
            <a:r>
              <a:rPr lang="en-US" altLang="ja-JP" sz="1600" dirty="0">
                <a:latin typeface="HGS明朝B" panose="02020800000000000000" pitchFamily="18" charset="-128"/>
                <a:ea typeface="HGS明朝B" panose="02020800000000000000" pitchFamily="18" charset="-128"/>
              </a:rPr>
              <a:t>15</a:t>
            </a:r>
            <a:r>
              <a:rPr lang="ja-JP" altLang="en-US" sz="1600" dirty="0">
                <a:latin typeface="HGS明朝B" panose="02020800000000000000" pitchFamily="18" charset="-128"/>
                <a:ea typeface="HGS明朝B" panose="02020800000000000000" pitchFamily="18" charset="-128"/>
              </a:rPr>
              <a:t>③</a:t>
            </a:r>
            <a:r>
              <a:rPr lang="en-US" altLang="ja-JP" sz="1600" dirty="0">
                <a:solidFill>
                  <a:srgbClr val="000000"/>
                </a:solidFill>
                <a:latin typeface="HGS明朝B" panose="02020800000000000000" pitchFamily="18" charset="-128"/>
                <a:ea typeface="HGS明朝B" panose="02020800000000000000" pitchFamily="18" charset="-128"/>
                <a:cs typeface="+mn-cs"/>
              </a:rPr>
              <a:t>-2</a:t>
            </a:r>
            <a:r>
              <a:rPr lang="ja-JP" altLang="en-US" sz="1600" dirty="0">
                <a:solidFill>
                  <a:srgbClr val="000000"/>
                </a:solidFill>
                <a:latin typeface="HGS明朝B" panose="02020800000000000000" pitchFamily="18" charset="-128"/>
                <a:ea typeface="HGS明朝B" panose="02020800000000000000" pitchFamily="18" charset="-128"/>
                <a:cs typeface="+mn-cs"/>
              </a:rPr>
              <a:t> 解答</a:t>
            </a:r>
            <a:endParaRPr lang="ja-JP" altLang="en-US" sz="1600" dirty="0"/>
          </a:p>
        </p:txBody>
      </p:sp>
      <p:sp>
        <p:nvSpPr>
          <p:cNvPr id="5" name="フッター プレースホルダー 2">
            <a:extLst>
              <a:ext uri="{FF2B5EF4-FFF2-40B4-BE49-F238E27FC236}">
                <a16:creationId xmlns:a16="http://schemas.microsoft.com/office/drawing/2014/main" id="{9D6CE910-B893-4C9A-BA7A-360679BBEA7E}"/>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7BF3A99B-9DE5-4C54-A112-B1D3AEE57A94}"/>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4" name="表 3">
            <a:extLst>
              <a:ext uri="{FF2B5EF4-FFF2-40B4-BE49-F238E27FC236}">
                <a16:creationId xmlns:a16="http://schemas.microsoft.com/office/drawing/2014/main" id="{DB039572-19DC-4A73-9833-8D9F4362783C}"/>
              </a:ext>
            </a:extLst>
          </p:cNvPr>
          <p:cNvGraphicFramePr>
            <a:graphicFrameLocks noGrp="1"/>
          </p:cNvGraphicFramePr>
          <p:nvPr/>
        </p:nvGraphicFramePr>
        <p:xfrm>
          <a:off x="1199456" y="1340768"/>
          <a:ext cx="9649071" cy="4680520"/>
        </p:xfrm>
        <a:graphic>
          <a:graphicData uri="http://schemas.openxmlformats.org/drawingml/2006/table">
            <a:tbl>
              <a:tblPr/>
              <a:tblGrid>
                <a:gridCol w="1072119">
                  <a:extLst>
                    <a:ext uri="{9D8B030D-6E8A-4147-A177-3AD203B41FA5}">
                      <a16:colId xmlns:a16="http://schemas.microsoft.com/office/drawing/2014/main" val="3936389812"/>
                    </a:ext>
                  </a:extLst>
                </a:gridCol>
                <a:gridCol w="1072119">
                  <a:extLst>
                    <a:ext uri="{9D8B030D-6E8A-4147-A177-3AD203B41FA5}">
                      <a16:colId xmlns:a16="http://schemas.microsoft.com/office/drawing/2014/main" val="4205278843"/>
                    </a:ext>
                  </a:extLst>
                </a:gridCol>
                <a:gridCol w="1072119">
                  <a:extLst>
                    <a:ext uri="{9D8B030D-6E8A-4147-A177-3AD203B41FA5}">
                      <a16:colId xmlns:a16="http://schemas.microsoft.com/office/drawing/2014/main" val="3795554237"/>
                    </a:ext>
                  </a:extLst>
                </a:gridCol>
                <a:gridCol w="1072119">
                  <a:extLst>
                    <a:ext uri="{9D8B030D-6E8A-4147-A177-3AD203B41FA5}">
                      <a16:colId xmlns:a16="http://schemas.microsoft.com/office/drawing/2014/main" val="572740224"/>
                    </a:ext>
                  </a:extLst>
                </a:gridCol>
                <a:gridCol w="1072119">
                  <a:extLst>
                    <a:ext uri="{9D8B030D-6E8A-4147-A177-3AD203B41FA5}">
                      <a16:colId xmlns:a16="http://schemas.microsoft.com/office/drawing/2014/main" val="2582566053"/>
                    </a:ext>
                  </a:extLst>
                </a:gridCol>
                <a:gridCol w="1072119">
                  <a:extLst>
                    <a:ext uri="{9D8B030D-6E8A-4147-A177-3AD203B41FA5}">
                      <a16:colId xmlns:a16="http://schemas.microsoft.com/office/drawing/2014/main" val="3467445052"/>
                    </a:ext>
                  </a:extLst>
                </a:gridCol>
                <a:gridCol w="1072119">
                  <a:extLst>
                    <a:ext uri="{9D8B030D-6E8A-4147-A177-3AD203B41FA5}">
                      <a16:colId xmlns:a16="http://schemas.microsoft.com/office/drawing/2014/main" val="898954609"/>
                    </a:ext>
                  </a:extLst>
                </a:gridCol>
                <a:gridCol w="1072119">
                  <a:extLst>
                    <a:ext uri="{9D8B030D-6E8A-4147-A177-3AD203B41FA5}">
                      <a16:colId xmlns:a16="http://schemas.microsoft.com/office/drawing/2014/main" val="149071414"/>
                    </a:ext>
                  </a:extLst>
                </a:gridCol>
                <a:gridCol w="1072119">
                  <a:extLst>
                    <a:ext uri="{9D8B030D-6E8A-4147-A177-3AD203B41FA5}">
                      <a16:colId xmlns:a16="http://schemas.microsoft.com/office/drawing/2014/main" val="2979204375"/>
                    </a:ext>
                  </a:extLst>
                </a:gridCol>
              </a:tblGrid>
              <a:tr h="428750">
                <a:tc gridSpan="9">
                  <a:txBody>
                    <a:bodyPr/>
                    <a:lstStyle/>
                    <a:p>
                      <a:pPr algn="ctr"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売掛金明細表</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47240439"/>
                  </a:ext>
                </a:extLst>
              </a:tr>
              <a:tr h="446615">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氏名又は名称</a:t>
                      </a:r>
                    </a:p>
                  </a:txBody>
                  <a:tcPr marL="114300" marR="114300" marT="9525"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30</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9525" marR="9525" marT="9525"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214998"/>
                  </a:ext>
                </a:extLst>
              </a:tr>
              <a:tr h="428750">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大阪商店</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90,000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101,000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95187746"/>
                  </a:ext>
                </a:extLst>
              </a:tr>
              <a:tr h="410885">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滋賀商店</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74,000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68,000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18819956"/>
                  </a:ext>
                </a:extLst>
              </a:tr>
              <a:tr h="428750">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合　　計</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164,000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169,000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33531813"/>
                  </a:ext>
                </a:extLst>
              </a:tr>
              <a:tr h="428750">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a:t>
                      </a:r>
                    </a:p>
                  </a:txBody>
                  <a:tcPr marL="114300" marR="114300"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dist"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114300" marR="114300"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w="25400" cap="flat" cmpd="dbl" algn="ctr">
                      <a:solidFill>
                        <a:srgbClr val="FF0000"/>
                      </a:solidFill>
                      <a:prstDash val="solid"/>
                      <a:round/>
                      <a:headEnd type="none" w="med" len="med"/>
                      <a:tailEnd type="none" w="med" len="med"/>
                    </a:lnT>
                    <a:lnB>
                      <a:noFill/>
                    </a:lnB>
                  </a:tcPr>
                </a:tc>
                <a:tc>
                  <a:txBody>
                    <a:bodyPr/>
                    <a:lstStyle/>
                    <a:p>
                      <a:pPr algn="l" fontAlgn="ctr"/>
                      <a:endParaRPr lang="ja-JP" altLang="en-US" sz="16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w="25400" cap="flat" cmpd="dbl" algn="ctr">
                      <a:solidFill>
                        <a:srgbClr val="FF0000"/>
                      </a:solidFill>
                      <a:prstDash val="solid"/>
                      <a:round/>
                      <a:headEnd type="none" w="med" len="med"/>
                      <a:tailEnd type="none" w="med" len="med"/>
                    </a:lnT>
                    <a:lnB>
                      <a:noFill/>
                    </a:lnB>
                  </a:tcPr>
                </a:tc>
                <a:extLst>
                  <a:ext uri="{0D108BD9-81ED-4DB2-BD59-A6C34878D82A}">
                    <a16:rowId xmlns:a16="http://schemas.microsoft.com/office/drawing/2014/main" val="3114871091"/>
                  </a:ext>
                </a:extLst>
              </a:tr>
              <a:tr h="428750">
                <a:tc gridSpan="9">
                  <a:txBody>
                    <a:bodyPr/>
                    <a:lstStyle/>
                    <a:p>
                      <a:pPr algn="ctr" fontAlgn="ctr"/>
                      <a:r>
                        <a:rPr lang="zh-TW" altLang="en-US" sz="1600" b="0" i="0" u="none" strike="noStrike" dirty="0">
                          <a:solidFill>
                            <a:srgbClr val="000000"/>
                          </a:solidFill>
                          <a:effectLst/>
                          <a:latin typeface="HGS明朝B" panose="02020800000000000000" pitchFamily="18" charset="-128"/>
                          <a:ea typeface="HGS明朝B" panose="02020800000000000000" pitchFamily="18" charset="-128"/>
                        </a:rPr>
                        <a:t>買掛金明細表</a:t>
                      </a:r>
                    </a:p>
                  </a:txBody>
                  <a:tcPr marL="9525" marR="9525" marT="9525"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41056281"/>
                  </a:ext>
                </a:extLst>
              </a:tr>
              <a:tr h="428750">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氏名又は名称</a:t>
                      </a:r>
                    </a:p>
                  </a:txBody>
                  <a:tcPr marL="114300" marR="114300" marT="9525" marB="0" anchor="ctr">
                    <a:lnL>
                      <a:noFill/>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30</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日</a:t>
                      </a:r>
                    </a:p>
                  </a:txBody>
                  <a:tcPr marL="9525" marR="9525" marT="9525" marB="0" anchor="ctr">
                    <a:lnL w="6350" cap="flat" cmpd="sng"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1122318"/>
                  </a:ext>
                </a:extLst>
              </a:tr>
              <a:tr h="410885">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京都商店</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63,000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75,000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07510351"/>
                  </a:ext>
                </a:extLst>
              </a:tr>
              <a:tr h="410885">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奈良商店</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71,000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69,000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0996927"/>
                  </a:ext>
                </a:extLst>
              </a:tr>
              <a:tr h="428750">
                <a:tc gridSpan="3">
                  <a:txBody>
                    <a:bodyPr/>
                    <a:lstStyle/>
                    <a:p>
                      <a:pPr algn="dist"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合　　計</a:t>
                      </a:r>
                    </a:p>
                  </a:txBody>
                  <a:tcPr marL="114300"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134,000</a:t>
                      </a:r>
                    </a:p>
                  </a:txBody>
                  <a:tcPr marL="9525" marR="114300" marT="9525" marB="0" anchor="ctr">
                    <a:lnL w="6350" cap="flat" cmpd="sng" algn="ctr">
                      <a:solidFill>
                        <a:srgbClr val="FF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r" fontAlgn="ctr"/>
                      <a:r>
                        <a:rPr lang="en-US" altLang="ja-JP" sz="1600" b="0" i="0" u="none" strike="noStrike" dirty="0">
                          <a:solidFill>
                            <a:srgbClr val="000000"/>
                          </a:solidFill>
                          <a:effectLst/>
                          <a:latin typeface="HGS明朝B" panose="02020800000000000000" pitchFamily="18" charset="-128"/>
                          <a:ea typeface="HGS明朝B" panose="02020800000000000000" pitchFamily="18" charset="-128"/>
                        </a:rPr>
                        <a:t>144,000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88534795"/>
                  </a:ext>
                </a:extLst>
              </a:tr>
            </a:tbl>
          </a:graphicData>
        </a:graphic>
      </p:graphicFrame>
    </p:spTree>
    <p:extLst>
      <p:ext uri="{BB962C8B-B14F-4D97-AF65-F5344CB8AC3E}">
        <p14:creationId xmlns:p14="http://schemas.microsoft.com/office/powerpoint/2010/main" val="382569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0544" y="270679"/>
            <a:ext cx="7886700" cy="399578"/>
          </a:xfrm>
        </p:spPr>
        <p:txBody>
          <a:bodyPr>
            <a:normAutofit/>
          </a:bodyPr>
          <a:lstStyle/>
          <a:p>
            <a:pPr defTabSz="914400" eaLnBrk="0" fontAlgn="base" hangingPunct="0">
              <a:lnSpc>
                <a:spcPct val="100000"/>
              </a:lnSpc>
              <a:spcAft>
                <a:spcPct val="0"/>
              </a:spcAft>
              <a:defRPr/>
            </a:pPr>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③</a:t>
            </a:r>
            <a:r>
              <a:rPr lang="ja-JP" altLang="en-US" sz="1400" dirty="0">
                <a:solidFill>
                  <a:srgbClr val="000000"/>
                </a:solidFill>
                <a:latin typeface="HGS明朝B" panose="02020800000000000000" pitchFamily="18" charset="-128"/>
                <a:ea typeface="HGS明朝B" panose="02020800000000000000" pitchFamily="18" charset="-128"/>
                <a:cs typeface="+mn-cs"/>
              </a:rPr>
              <a:t> 解説</a:t>
            </a:r>
            <a:endParaRPr lang="en-US" altLang="ja-JP" sz="1400" dirty="0">
              <a:solidFill>
                <a:srgbClr val="000000"/>
              </a:solidFill>
              <a:latin typeface="HGS明朝B" panose="02020800000000000000" pitchFamily="18" charset="-128"/>
              <a:ea typeface="HGS明朝B" panose="02020800000000000000" pitchFamily="18" charset="-128"/>
              <a:cs typeface="+mn-cs"/>
            </a:endParaRPr>
          </a:p>
        </p:txBody>
      </p:sp>
      <p:sp>
        <p:nvSpPr>
          <p:cNvPr id="17" name="フッター プレースホルダー 2">
            <a:extLst>
              <a:ext uri="{FF2B5EF4-FFF2-40B4-BE49-F238E27FC236}">
                <a16:creationId xmlns:a16="http://schemas.microsoft.com/office/drawing/2014/main" id="{3D94FB75-AF5D-4EC2-914F-EDC097AA593B}"/>
              </a:ext>
            </a:extLst>
          </p:cNvPr>
          <p:cNvSpPr>
            <a:spLocks noGrp="1"/>
          </p:cNvSpPr>
          <p:nvPr>
            <p:ph type="ftr" sz="quarter" idx="11"/>
          </p:nvPr>
        </p:nvSpPr>
        <p:spPr>
          <a:xfrm>
            <a:off x="2324236" y="6427904"/>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E0D1184D-EC3C-4442-9B45-F9BC0ACDC772}"/>
              </a:ext>
            </a:extLst>
          </p:cNvPr>
          <p:cNvSpPr>
            <a:spLocks noGrp="1"/>
          </p:cNvSpPr>
          <p:nvPr>
            <p:ph type="sldNum" sz="quarter" idx="12"/>
          </p:nvPr>
        </p:nvSpPr>
        <p:spPr>
          <a:xfrm>
            <a:off x="9264352" y="6378152"/>
            <a:ext cx="2743200" cy="365125"/>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5" name="表 4">
            <a:extLst>
              <a:ext uri="{FF2B5EF4-FFF2-40B4-BE49-F238E27FC236}">
                <a16:creationId xmlns:a16="http://schemas.microsoft.com/office/drawing/2014/main" id="{EF66D8A7-2454-414F-8D41-08AD61B01E80}"/>
              </a:ext>
            </a:extLst>
          </p:cNvPr>
          <p:cNvGraphicFramePr>
            <a:graphicFrameLocks noGrp="1"/>
          </p:cNvGraphicFramePr>
          <p:nvPr/>
        </p:nvGraphicFramePr>
        <p:xfrm>
          <a:off x="1403494" y="1494816"/>
          <a:ext cx="3492154" cy="4745225"/>
        </p:xfrm>
        <a:graphic>
          <a:graphicData uri="http://schemas.openxmlformats.org/drawingml/2006/table">
            <a:tbl>
              <a:tblPr/>
              <a:tblGrid>
                <a:gridCol w="498879">
                  <a:extLst>
                    <a:ext uri="{9D8B030D-6E8A-4147-A177-3AD203B41FA5}">
                      <a16:colId xmlns:a16="http://schemas.microsoft.com/office/drawing/2014/main" val="658579080"/>
                    </a:ext>
                  </a:extLst>
                </a:gridCol>
                <a:gridCol w="498879">
                  <a:extLst>
                    <a:ext uri="{9D8B030D-6E8A-4147-A177-3AD203B41FA5}">
                      <a16:colId xmlns:a16="http://schemas.microsoft.com/office/drawing/2014/main" val="281438533"/>
                    </a:ext>
                  </a:extLst>
                </a:gridCol>
                <a:gridCol w="1496638">
                  <a:extLst>
                    <a:ext uri="{9D8B030D-6E8A-4147-A177-3AD203B41FA5}">
                      <a16:colId xmlns:a16="http://schemas.microsoft.com/office/drawing/2014/main" val="2354481709"/>
                    </a:ext>
                  </a:extLst>
                </a:gridCol>
                <a:gridCol w="498879">
                  <a:extLst>
                    <a:ext uri="{9D8B030D-6E8A-4147-A177-3AD203B41FA5}">
                      <a16:colId xmlns:a16="http://schemas.microsoft.com/office/drawing/2014/main" val="4213753505"/>
                    </a:ext>
                  </a:extLst>
                </a:gridCol>
                <a:gridCol w="498879">
                  <a:extLst>
                    <a:ext uri="{9D8B030D-6E8A-4147-A177-3AD203B41FA5}">
                      <a16:colId xmlns:a16="http://schemas.microsoft.com/office/drawing/2014/main" val="16000979"/>
                    </a:ext>
                  </a:extLst>
                </a:gridCol>
              </a:tblGrid>
              <a:tr h="173222">
                <a:tc>
                  <a:txBody>
                    <a:bodyPr/>
                    <a:lstStyle/>
                    <a:p>
                      <a:pPr algn="l" fontAlgn="ctr"/>
                      <a:endParaRPr lang="ja-JP" altLang="en-US" sz="1200" b="0" i="0" u="none" strike="noStrike" dirty="0">
                        <a:solidFill>
                          <a:srgbClr val="000000"/>
                        </a:solidFill>
                        <a:effectLst/>
                        <a:latin typeface="HGS明朝B" panose="02020800000000000000" pitchFamily="18" charset="-128"/>
                        <a:ea typeface="HGS明朝B" panose="02020800000000000000" pitchFamily="18" charset="-128"/>
                      </a:endParaRPr>
                    </a:p>
                  </a:txBody>
                  <a:tcPr marL="6929" marR="6929" marT="6929" marB="0" anchor="ctr">
                    <a:lnL>
                      <a:noFill/>
                    </a:lnL>
                    <a:lnR>
                      <a:noFill/>
                    </a:lnR>
                    <a:lnT>
                      <a:noFill/>
                    </a:lnT>
                    <a:lnB>
                      <a:noFill/>
                    </a:lnB>
                  </a:tcPr>
                </a:tc>
                <a:tc>
                  <a:txBody>
                    <a:bodyPr/>
                    <a:lstStyle/>
                    <a:p>
                      <a:pPr algn="l" fontAlgn="ctr"/>
                      <a:endParaRPr lang="ja-JP" altLang="en-US" sz="1200" b="0" i="0" u="none" strike="noStrike" dirty="0">
                        <a:solidFill>
                          <a:srgbClr val="000000"/>
                        </a:solidFill>
                        <a:effectLst/>
                        <a:latin typeface="HGS明朝B" panose="02020800000000000000" pitchFamily="18" charset="-128"/>
                        <a:ea typeface="HGS明朝B" panose="02020800000000000000" pitchFamily="18" charset="-128"/>
                      </a:endParaRPr>
                    </a:p>
                  </a:txBody>
                  <a:tcPr marL="6929" marR="6929" marT="6929" marB="0" anchor="ctr">
                    <a:lnL>
                      <a:noFill/>
                    </a:lnL>
                    <a:lnR>
                      <a:noFill/>
                    </a:lnR>
                    <a:lnT>
                      <a:noFill/>
                    </a:lnT>
                    <a:lnB>
                      <a:noFill/>
                    </a:lnB>
                  </a:tcPr>
                </a:tc>
                <a:tc>
                  <a:txBody>
                    <a:bodyPr/>
                    <a:lstStyle/>
                    <a:p>
                      <a:pPr algn="ct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合計試算表</a:t>
                      </a:r>
                    </a:p>
                  </a:txBody>
                  <a:tcPr marL="6929" marR="6929" marT="6929"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HGS明朝B" panose="02020800000000000000" pitchFamily="18" charset="-128"/>
                        <a:ea typeface="HGS明朝B" panose="02020800000000000000" pitchFamily="18" charset="-128"/>
                      </a:endParaRPr>
                    </a:p>
                  </a:txBody>
                  <a:tcPr marL="6929" marR="6929" marT="6929" marB="0" anchor="ctr">
                    <a:lnL>
                      <a:noFill/>
                    </a:lnL>
                    <a:lnR>
                      <a:noFill/>
                    </a:lnR>
                    <a:lnT>
                      <a:noFill/>
                    </a:lnT>
                    <a:lnB>
                      <a:noFill/>
                    </a:lnB>
                  </a:tcPr>
                </a:tc>
                <a:tc>
                  <a:txBody>
                    <a:bodyPr/>
                    <a:lstStyle/>
                    <a:p>
                      <a:pPr algn="l" fontAlgn="ctr"/>
                      <a:endParaRPr lang="ja-JP" altLang="en-US" sz="1200" b="0" i="0" u="none" strike="noStrike" dirty="0">
                        <a:solidFill>
                          <a:srgbClr val="000000"/>
                        </a:solidFill>
                        <a:effectLst/>
                        <a:latin typeface="HGS明朝B" panose="02020800000000000000" pitchFamily="18" charset="-128"/>
                        <a:ea typeface="HGS明朝B" panose="02020800000000000000" pitchFamily="18" charset="-128"/>
                      </a:endParaRPr>
                    </a:p>
                  </a:txBody>
                  <a:tcPr marL="6929" marR="6929" marT="6929" marB="0" anchor="ctr">
                    <a:lnL>
                      <a:noFill/>
                    </a:lnL>
                    <a:lnR>
                      <a:noFill/>
                    </a:lnR>
                    <a:lnT>
                      <a:noFill/>
                    </a:lnT>
                    <a:lnB>
                      <a:noFill/>
                    </a:lnB>
                  </a:tcPr>
                </a:tc>
                <a:extLst>
                  <a:ext uri="{0D108BD9-81ED-4DB2-BD59-A6C34878D82A}">
                    <a16:rowId xmlns:a16="http://schemas.microsoft.com/office/drawing/2014/main" val="2476733172"/>
                  </a:ext>
                </a:extLst>
              </a:tr>
              <a:tr h="180151">
                <a:tc>
                  <a:txBody>
                    <a:bodyPr/>
                    <a:lstStyle/>
                    <a:p>
                      <a:pPr algn="l"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6929" marT="6929"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6929" marT="6929"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30</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日</a:t>
                      </a:r>
                    </a:p>
                  </a:txBody>
                  <a:tcPr marL="6929" marR="6929" marT="6929"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6929" marT="6929"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6929" marT="6929" marB="0" anchor="ctr">
                    <a:lnL>
                      <a:noFill/>
                    </a:lnL>
                    <a:lnR>
                      <a:noFill/>
                    </a:lnR>
                    <a:lnT>
                      <a:noFill/>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3736135342"/>
                  </a:ext>
                </a:extLst>
              </a:tr>
              <a:tr h="180151">
                <a:tc gridSpan="2">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借方合計</a:t>
                      </a:r>
                    </a:p>
                  </a:txBody>
                  <a:tcPr marL="83147" marR="83147" marT="6929"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勘定科目</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gridSpan="2">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貸方合計</a:t>
                      </a:r>
                    </a:p>
                  </a:txBody>
                  <a:tcPr marL="83147" marR="83147" marT="6929"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201806850"/>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95,000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52,600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39151136"/>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875,000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753,500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570234962"/>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462,000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420,000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537838097"/>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330,000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受取手形</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289,000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283699991"/>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1,804,000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1,640,000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144511380"/>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46,000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802657365"/>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190,000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支払手形</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220,000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10906756"/>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1,347,000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1,481,000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150030912"/>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28,600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所得税預り金</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31,200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75541331"/>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52,800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社会保険料預り金</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57,600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024985901"/>
                  </a:ext>
                </a:extLst>
              </a:tr>
              <a:tr h="173222">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3,100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621681365"/>
                  </a:ext>
                </a:extLst>
              </a:tr>
              <a:tr h="173222">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466673955"/>
                  </a:ext>
                </a:extLst>
              </a:tr>
              <a:tr h="173222">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zh-TW" altLang="en-US" sz="12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33,800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81214253"/>
                  </a:ext>
                </a:extLst>
              </a:tr>
              <a:tr h="173222">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1,650,000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424305400"/>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1,320,000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903506598"/>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116,200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794436503"/>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23,000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法定福利費</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39237771"/>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26,300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発送費</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245296789"/>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69,300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62175938"/>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19,800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134807053"/>
                  </a:ext>
                </a:extLst>
              </a:tr>
              <a:tr h="173222">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26,800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83147" marR="83147"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28271236"/>
                  </a:ext>
                </a:extLst>
              </a:tr>
              <a:tr h="180151">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6,831,800</a:t>
                      </a:r>
                    </a:p>
                  </a:txBody>
                  <a:tcPr marL="6929" marR="83147" marT="6929"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6929" marR="6929" marT="6929"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6,831,800</a:t>
                      </a:r>
                    </a:p>
                  </a:txBody>
                  <a:tcPr marL="6929" marR="83147" marT="6929"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697961727"/>
                  </a:ext>
                </a:extLst>
              </a:tr>
            </a:tbl>
          </a:graphicData>
        </a:graphic>
      </p:graphicFrame>
      <p:graphicFrame>
        <p:nvGraphicFramePr>
          <p:cNvPr id="6" name="表 5">
            <a:extLst>
              <a:ext uri="{FF2B5EF4-FFF2-40B4-BE49-F238E27FC236}">
                <a16:creationId xmlns:a16="http://schemas.microsoft.com/office/drawing/2014/main" id="{7609FB31-214D-4C91-8E5E-39326E175BD2}"/>
              </a:ext>
            </a:extLst>
          </p:cNvPr>
          <p:cNvGraphicFramePr>
            <a:graphicFrameLocks noGrp="1"/>
          </p:cNvGraphicFramePr>
          <p:nvPr/>
        </p:nvGraphicFramePr>
        <p:xfrm>
          <a:off x="5507951" y="1574135"/>
          <a:ext cx="3492153" cy="4745217"/>
        </p:xfrm>
        <a:graphic>
          <a:graphicData uri="http://schemas.openxmlformats.org/drawingml/2006/table">
            <a:tbl>
              <a:tblPr/>
              <a:tblGrid>
                <a:gridCol w="388017">
                  <a:extLst>
                    <a:ext uri="{9D8B030D-6E8A-4147-A177-3AD203B41FA5}">
                      <a16:colId xmlns:a16="http://schemas.microsoft.com/office/drawing/2014/main" val="1832773961"/>
                    </a:ext>
                  </a:extLst>
                </a:gridCol>
                <a:gridCol w="388017">
                  <a:extLst>
                    <a:ext uri="{9D8B030D-6E8A-4147-A177-3AD203B41FA5}">
                      <a16:colId xmlns:a16="http://schemas.microsoft.com/office/drawing/2014/main" val="3615371786"/>
                    </a:ext>
                  </a:extLst>
                </a:gridCol>
                <a:gridCol w="388017">
                  <a:extLst>
                    <a:ext uri="{9D8B030D-6E8A-4147-A177-3AD203B41FA5}">
                      <a16:colId xmlns:a16="http://schemas.microsoft.com/office/drawing/2014/main" val="853431850"/>
                    </a:ext>
                  </a:extLst>
                </a:gridCol>
                <a:gridCol w="388017">
                  <a:extLst>
                    <a:ext uri="{9D8B030D-6E8A-4147-A177-3AD203B41FA5}">
                      <a16:colId xmlns:a16="http://schemas.microsoft.com/office/drawing/2014/main" val="422615751"/>
                    </a:ext>
                  </a:extLst>
                </a:gridCol>
                <a:gridCol w="388017">
                  <a:extLst>
                    <a:ext uri="{9D8B030D-6E8A-4147-A177-3AD203B41FA5}">
                      <a16:colId xmlns:a16="http://schemas.microsoft.com/office/drawing/2014/main" val="1976982154"/>
                    </a:ext>
                  </a:extLst>
                </a:gridCol>
                <a:gridCol w="388017">
                  <a:extLst>
                    <a:ext uri="{9D8B030D-6E8A-4147-A177-3AD203B41FA5}">
                      <a16:colId xmlns:a16="http://schemas.microsoft.com/office/drawing/2014/main" val="3377534330"/>
                    </a:ext>
                  </a:extLst>
                </a:gridCol>
                <a:gridCol w="388017">
                  <a:extLst>
                    <a:ext uri="{9D8B030D-6E8A-4147-A177-3AD203B41FA5}">
                      <a16:colId xmlns:a16="http://schemas.microsoft.com/office/drawing/2014/main" val="1853252525"/>
                    </a:ext>
                  </a:extLst>
                </a:gridCol>
                <a:gridCol w="388017">
                  <a:extLst>
                    <a:ext uri="{9D8B030D-6E8A-4147-A177-3AD203B41FA5}">
                      <a16:colId xmlns:a16="http://schemas.microsoft.com/office/drawing/2014/main" val="2103414440"/>
                    </a:ext>
                  </a:extLst>
                </a:gridCol>
                <a:gridCol w="388017">
                  <a:extLst>
                    <a:ext uri="{9D8B030D-6E8A-4147-A177-3AD203B41FA5}">
                      <a16:colId xmlns:a16="http://schemas.microsoft.com/office/drawing/2014/main" val="1850247360"/>
                    </a:ext>
                  </a:extLst>
                </a:gridCol>
              </a:tblGrid>
              <a:tr h="277823">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785476105"/>
                  </a:ext>
                </a:extLst>
              </a:tr>
              <a:tr h="288936">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95,000</a:t>
                      </a:r>
                    </a:p>
                  </a:txBody>
                  <a:tcPr marL="9525"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52,600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875,000</a:t>
                      </a:r>
                    </a:p>
                  </a:txBody>
                  <a:tcPr marL="9525"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753,500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2822178569"/>
                  </a:ext>
                </a:extLst>
              </a:tr>
              <a:tr h="288936">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4105270955"/>
                  </a:ext>
                </a:extLst>
              </a:tr>
              <a:tr h="277823">
                <a:tc>
                  <a:txBody>
                    <a:bodyPr/>
                    <a:lstStyle/>
                    <a:p>
                      <a:pPr algn="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440846546"/>
                  </a:ext>
                </a:extLst>
              </a:tr>
              <a:tr h="277823">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462,000</a:t>
                      </a:r>
                    </a:p>
                  </a:txBody>
                  <a:tcPr marL="9525"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420,000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gridSpan="2">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665581950"/>
                  </a:ext>
                </a:extLst>
              </a:tr>
              <a:tr h="277823">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3615428127"/>
                  </a:ext>
                </a:extLst>
              </a:tr>
              <a:tr h="277823">
                <a:tc>
                  <a:txBody>
                    <a:bodyPr/>
                    <a:lstStyle/>
                    <a:p>
                      <a:pPr algn="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572850203"/>
                  </a:ext>
                </a:extLst>
              </a:tr>
              <a:tr h="277823">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1,804,000</a:t>
                      </a:r>
                    </a:p>
                  </a:txBody>
                  <a:tcPr marL="9525"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1,640,000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1,347,000</a:t>
                      </a:r>
                    </a:p>
                  </a:txBody>
                  <a:tcPr marL="9525"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1,481,000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2773381439"/>
                  </a:ext>
                </a:extLst>
              </a:tr>
              <a:tr h="277823">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637306910"/>
                  </a:ext>
                </a:extLst>
              </a:tr>
              <a:tr h="277823">
                <a:tc>
                  <a:txBody>
                    <a:bodyPr/>
                    <a:lstStyle/>
                    <a:p>
                      <a:pPr algn="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大阪商店</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京都商店</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400954300"/>
                  </a:ext>
                </a:extLst>
              </a:tr>
              <a:tr h="277823">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90,000</a:t>
                      </a:r>
                    </a:p>
                  </a:txBody>
                  <a:tcPr marL="9525"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gridSpan="2">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63,000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846476492"/>
                  </a:ext>
                </a:extLst>
              </a:tr>
              <a:tr h="277823">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56928895"/>
                  </a:ext>
                </a:extLst>
              </a:tr>
              <a:tr h="277823">
                <a:tc>
                  <a:txBody>
                    <a:bodyPr/>
                    <a:lstStyle/>
                    <a:p>
                      <a:pPr algn="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滋賀商店</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奈良商店</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417310736"/>
                  </a:ext>
                </a:extLst>
              </a:tr>
              <a:tr h="277823">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74,000</a:t>
                      </a:r>
                    </a:p>
                  </a:txBody>
                  <a:tcPr marL="9525"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gridSpan="2">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71,000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3773480402"/>
                  </a:ext>
                </a:extLst>
              </a:tr>
              <a:tr h="277823">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r"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114300"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3694083131"/>
                  </a:ext>
                </a:extLst>
              </a:tr>
              <a:tr h="277823">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a:txBody>
                    <a:bodyPr/>
                    <a:lstStyle/>
                    <a:p>
                      <a:pPr algn="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114300" marT="9525" marB="0" anchor="ctr">
                    <a:lnL>
                      <a:noFill/>
                    </a:lnL>
                    <a:lnR>
                      <a:noFill/>
                    </a:lnR>
                    <a:lnT>
                      <a:noFill/>
                    </a:lnT>
                    <a:lnB w="6350" cap="flat" cmpd="sng" algn="ctr">
                      <a:solidFill>
                        <a:srgbClr val="FF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a:noFill/>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655099507"/>
                  </a:ext>
                </a:extLst>
              </a:tr>
              <a:tr h="277823">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w="6350" cap="flat" cmpd="sng" algn="ctr">
                      <a:solidFill>
                        <a:srgbClr val="FF0000"/>
                      </a:solidFill>
                      <a:prstDash val="solid"/>
                      <a:round/>
                      <a:headEnd type="none" w="med" len="med"/>
                      <a:tailEnd type="none" w="med" len="med"/>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1,650,000</a:t>
                      </a:r>
                    </a:p>
                  </a:txBody>
                  <a:tcPr marL="9525" marR="114300"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a:noFill/>
                    </a:lnT>
                    <a:lnB>
                      <a:noFill/>
                    </a:lnB>
                  </a:tcPr>
                </a:tc>
                <a:tc gridSpan="2">
                  <a:txBody>
                    <a:bodyPr/>
                    <a:lstStyle/>
                    <a:p>
                      <a:pPr algn="r" fontAlgn="ctr"/>
                      <a:r>
                        <a:rPr lang="en-US" altLang="ja-JP" sz="1100" b="0" i="0" u="none" strike="noStrike" dirty="0">
                          <a:solidFill>
                            <a:srgbClr val="000000"/>
                          </a:solidFill>
                          <a:effectLst/>
                          <a:latin typeface="HGS明朝B" panose="02020800000000000000" pitchFamily="18" charset="-128"/>
                          <a:ea typeface="HGS明朝B" panose="02020800000000000000" pitchFamily="18" charset="-128"/>
                        </a:rPr>
                        <a:t>1,320,000</a:t>
                      </a:r>
                    </a:p>
                  </a:txBody>
                  <a:tcPr marL="9525" marR="114300" marT="9525" marB="0" anchor="ctr">
                    <a:lnL>
                      <a:noFill/>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HGS明朝B" panose="02020800000000000000" pitchFamily="18" charset="-128"/>
                          <a:ea typeface="HGS明朝B" panose="02020800000000000000" pitchFamily="18" charset="-128"/>
                        </a:rPr>
                        <a:t>　</a:t>
                      </a:r>
                    </a:p>
                  </a:txBody>
                  <a:tcPr marL="9525" marR="9525" marT="9525" marB="0" anchor="ctr">
                    <a:lnL w="6350" cap="flat" cmpd="sng"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tc>
                  <a:txBody>
                    <a:bodyPr/>
                    <a:lstStyle/>
                    <a:p>
                      <a:pPr algn="l" fontAlgn="ctr"/>
                      <a:endParaRPr lang="ja-JP" altLang="en-US" sz="1100" b="0" i="0" u="none" strike="noStrike" dirty="0">
                        <a:solidFill>
                          <a:srgbClr val="000000"/>
                        </a:solidFill>
                        <a:effectLst/>
                        <a:latin typeface="HGS明朝B" panose="02020800000000000000" pitchFamily="18" charset="-128"/>
                        <a:ea typeface="HGS明朝B" panose="02020800000000000000" pitchFamily="18" charset="-128"/>
                      </a:endParaRPr>
                    </a:p>
                  </a:txBody>
                  <a:tcPr marL="9525" marR="9525" marT="9525" marB="0" anchor="ctr">
                    <a:lnL>
                      <a:noFill/>
                    </a:lnL>
                    <a:lnR>
                      <a:noFill/>
                    </a:lnR>
                    <a:lnT w="6350" cap="flat" cmpd="sng" algn="ctr">
                      <a:solidFill>
                        <a:srgbClr val="FF0000"/>
                      </a:solidFill>
                      <a:prstDash val="solid"/>
                      <a:round/>
                      <a:headEnd type="none" w="med" len="med"/>
                      <a:tailEnd type="none" w="med" len="med"/>
                    </a:lnT>
                    <a:lnB>
                      <a:noFill/>
                    </a:lnB>
                  </a:tcPr>
                </a:tc>
                <a:extLst>
                  <a:ext uri="{0D108BD9-81ED-4DB2-BD59-A6C34878D82A}">
                    <a16:rowId xmlns:a16="http://schemas.microsoft.com/office/drawing/2014/main" val="3749821567"/>
                  </a:ext>
                </a:extLst>
              </a:tr>
            </a:tbl>
          </a:graphicData>
        </a:graphic>
      </p:graphicFrame>
      <p:sp>
        <p:nvSpPr>
          <p:cNvPr id="7" name="正方形/長方形 6">
            <a:extLst>
              <a:ext uri="{FF2B5EF4-FFF2-40B4-BE49-F238E27FC236}">
                <a16:creationId xmlns:a16="http://schemas.microsoft.com/office/drawing/2014/main" id="{F59B1C40-1FEB-466D-9912-F5D0C886C5B1}"/>
              </a:ext>
            </a:extLst>
          </p:cNvPr>
          <p:cNvSpPr/>
          <p:nvPr/>
        </p:nvSpPr>
        <p:spPr>
          <a:xfrm>
            <a:off x="899438" y="2646943"/>
            <a:ext cx="704958" cy="339777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8" name="正方形/長方形 7">
            <a:extLst>
              <a:ext uri="{FF2B5EF4-FFF2-40B4-BE49-F238E27FC236}">
                <a16:creationId xmlns:a16="http://schemas.microsoft.com/office/drawing/2014/main" id="{9D62FEC7-2DD5-4279-A015-E6908E7A7599}"/>
              </a:ext>
            </a:extLst>
          </p:cNvPr>
          <p:cNvSpPr/>
          <p:nvPr/>
        </p:nvSpPr>
        <p:spPr>
          <a:xfrm>
            <a:off x="4896286" y="2646943"/>
            <a:ext cx="755681" cy="339777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9" name="正方形/長方形 8">
            <a:extLst>
              <a:ext uri="{FF2B5EF4-FFF2-40B4-BE49-F238E27FC236}">
                <a16:creationId xmlns:a16="http://schemas.microsoft.com/office/drawing/2014/main" id="{FAFDBD58-22BB-466D-9A87-C7273AEC4A9C}"/>
              </a:ext>
            </a:extLst>
          </p:cNvPr>
          <p:cNvSpPr/>
          <p:nvPr/>
        </p:nvSpPr>
        <p:spPr>
          <a:xfrm>
            <a:off x="2394306" y="2070879"/>
            <a:ext cx="1529468" cy="57606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0" name="正方形/長方形 9">
            <a:extLst>
              <a:ext uri="{FF2B5EF4-FFF2-40B4-BE49-F238E27FC236}">
                <a16:creationId xmlns:a16="http://schemas.microsoft.com/office/drawing/2014/main" id="{3A24D189-7F01-4C71-9BCB-76F5AB5008F3}"/>
              </a:ext>
            </a:extLst>
          </p:cNvPr>
          <p:cNvSpPr/>
          <p:nvPr/>
        </p:nvSpPr>
        <p:spPr>
          <a:xfrm>
            <a:off x="2394306" y="2790959"/>
            <a:ext cx="1529468" cy="25261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1" name="正方形/長方形 10">
            <a:extLst>
              <a:ext uri="{FF2B5EF4-FFF2-40B4-BE49-F238E27FC236}">
                <a16:creationId xmlns:a16="http://schemas.microsoft.com/office/drawing/2014/main" id="{FC5131AF-0713-4A55-95BF-2985490D9737}"/>
              </a:ext>
            </a:extLst>
          </p:cNvPr>
          <p:cNvSpPr/>
          <p:nvPr/>
        </p:nvSpPr>
        <p:spPr>
          <a:xfrm>
            <a:off x="1547510" y="2070879"/>
            <a:ext cx="3348138" cy="403244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2" name="吹き出し: 四角形 11">
            <a:extLst>
              <a:ext uri="{FF2B5EF4-FFF2-40B4-BE49-F238E27FC236}">
                <a16:creationId xmlns:a16="http://schemas.microsoft.com/office/drawing/2014/main" id="{D8A197FB-6261-4C6A-B552-FE24E1B87BD0}"/>
              </a:ext>
            </a:extLst>
          </p:cNvPr>
          <p:cNvSpPr/>
          <p:nvPr/>
        </p:nvSpPr>
        <p:spPr>
          <a:xfrm>
            <a:off x="1197518" y="833340"/>
            <a:ext cx="1196788" cy="264848"/>
          </a:xfrm>
          <a:prstGeom prst="wedgeRectCallout">
            <a:avLst>
              <a:gd name="adj1" fmla="val 72012"/>
              <a:gd name="adj2" fmla="val 368482"/>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T</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フォーム</a:t>
            </a:r>
          </a:p>
        </p:txBody>
      </p:sp>
      <p:sp>
        <p:nvSpPr>
          <p:cNvPr id="13" name="吹き出し: 四角形 12">
            <a:extLst>
              <a:ext uri="{FF2B5EF4-FFF2-40B4-BE49-F238E27FC236}">
                <a16:creationId xmlns:a16="http://schemas.microsoft.com/office/drawing/2014/main" id="{20B4C57F-FF6A-476C-B043-AFB182568C72}"/>
              </a:ext>
            </a:extLst>
          </p:cNvPr>
          <p:cNvSpPr/>
          <p:nvPr/>
        </p:nvSpPr>
        <p:spPr>
          <a:xfrm>
            <a:off x="7092126" y="797919"/>
            <a:ext cx="1196788" cy="264848"/>
          </a:xfrm>
          <a:prstGeom prst="wedgeRectCallout">
            <a:avLst>
              <a:gd name="adj1" fmla="val -43945"/>
              <a:gd name="adj2" fmla="val 197081"/>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T</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フォーム</a:t>
            </a:r>
          </a:p>
        </p:txBody>
      </p:sp>
      <p:sp>
        <p:nvSpPr>
          <p:cNvPr id="14" name="正方形/長方形 13">
            <a:extLst>
              <a:ext uri="{FF2B5EF4-FFF2-40B4-BE49-F238E27FC236}">
                <a16:creationId xmlns:a16="http://schemas.microsoft.com/office/drawing/2014/main" id="{0719A634-8860-4DCF-BF57-E1F518798120}"/>
              </a:ext>
            </a:extLst>
          </p:cNvPr>
          <p:cNvSpPr/>
          <p:nvPr/>
        </p:nvSpPr>
        <p:spPr>
          <a:xfrm>
            <a:off x="2394306" y="3367024"/>
            <a:ext cx="1529468" cy="25261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5" name="正方形/長方形 14">
            <a:extLst>
              <a:ext uri="{FF2B5EF4-FFF2-40B4-BE49-F238E27FC236}">
                <a16:creationId xmlns:a16="http://schemas.microsoft.com/office/drawing/2014/main" id="{31F7B814-BECB-464F-BBB8-E819377AE1C1}"/>
              </a:ext>
            </a:extLst>
          </p:cNvPr>
          <p:cNvSpPr/>
          <p:nvPr/>
        </p:nvSpPr>
        <p:spPr>
          <a:xfrm>
            <a:off x="2394306" y="4508119"/>
            <a:ext cx="1529468" cy="443081"/>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6" name="正方形/長方形 15">
            <a:extLst>
              <a:ext uri="{FF2B5EF4-FFF2-40B4-BE49-F238E27FC236}">
                <a16:creationId xmlns:a16="http://schemas.microsoft.com/office/drawing/2014/main" id="{A6A724C9-3602-4F6B-A512-625DE6E914A3}"/>
              </a:ext>
            </a:extLst>
          </p:cNvPr>
          <p:cNvSpPr/>
          <p:nvPr/>
        </p:nvSpPr>
        <p:spPr>
          <a:xfrm>
            <a:off x="5403333" y="1494815"/>
            <a:ext cx="3777025" cy="496855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Tree>
    <p:custDataLst>
      <p:tags r:id="rId1"/>
    </p:custDataLst>
    <p:extLst>
      <p:ext uri="{BB962C8B-B14F-4D97-AF65-F5344CB8AC3E}">
        <p14:creationId xmlns:p14="http://schemas.microsoft.com/office/powerpoint/2010/main" val="7907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par>
                          <p:cTn id="43" fill="hold">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9"/>
                                        </p:tgtEl>
                                      </p:cBhvr>
                                    </p:animEffect>
                                    <p:set>
                                      <p:cBhvr>
                                        <p:cTn id="51" dur="1" fill="hold">
                                          <p:stCondLst>
                                            <p:cond delay="499"/>
                                          </p:stCondLst>
                                        </p:cTn>
                                        <p:tgtEl>
                                          <p:spTgt spid="9"/>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10"/>
                                        </p:tgtEl>
                                      </p:cBhvr>
                                    </p:animEffect>
                                    <p:set>
                                      <p:cBhvr>
                                        <p:cTn id="54" dur="1" fill="hold">
                                          <p:stCondLst>
                                            <p:cond delay="499"/>
                                          </p:stCondLst>
                                        </p:cTn>
                                        <p:tgtEl>
                                          <p:spTgt spid="10"/>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14"/>
                                        </p:tgtEl>
                                      </p:cBhvr>
                                    </p:animEffect>
                                    <p:set>
                                      <p:cBhvr>
                                        <p:cTn id="57" dur="1" fill="hold">
                                          <p:stCondLst>
                                            <p:cond delay="499"/>
                                          </p:stCondLst>
                                        </p:cTn>
                                        <p:tgtEl>
                                          <p:spTgt spid="14"/>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15"/>
                                        </p:tgtEl>
                                      </p:cBhvr>
                                    </p:animEffect>
                                    <p:set>
                                      <p:cBhvr>
                                        <p:cTn id="60" dur="1" fill="hold">
                                          <p:stCondLst>
                                            <p:cond delay="499"/>
                                          </p:stCondLst>
                                        </p:cTn>
                                        <p:tgtEl>
                                          <p:spTgt spid="15"/>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16"/>
                                        </p:tgtEl>
                                      </p:cBhvr>
                                    </p:animEffect>
                                    <p:set>
                                      <p:cBhvr>
                                        <p:cTn id="63" dur="1" fill="hold">
                                          <p:stCondLst>
                                            <p:cond delay="499"/>
                                          </p:stCondLst>
                                        </p:cTn>
                                        <p:tgtEl>
                                          <p:spTgt spid="16"/>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12"/>
                                        </p:tgtEl>
                                      </p:cBhvr>
                                    </p:animEffect>
                                    <p:set>
                                      <p:cBhvr>
                                        <p:cTn id="66" dur="1" fill="hold">
                                          <p:stCondLst>
                                            <p:cond delay="499"/>
                                          </p:stCondLst>
                                        </p:cTn>
                                        <p:tgtEl>
                                          <p:spTgt spid="12"/>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13"/>
                                        </p:tgtEl>
                                      </p:cBhvr>
                                    </p:animEffect>
                                    <p:set>
                                      <p:cBhvr>
                                        <p:cTn id="69" dur="1" fill="hold">
                                          <p:stCondLst>
                                            <p:cond delay="499"/>
                                          </p:stCondLst>
                                        </p:cTn>
                                        <p:tgtEl>
                                          <p:spTgt spid="13"/>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7"/>
                                        </p:tgtEl>
                                        <p:attrNameLst>
                                          <p:attrName>style.visibility</p:attrName>
                                        </p:attrNameLst>
                                      </p:cBhvr>
                                      <p:to>
                                        <p:strVal val="visible"/>
                                      </p:to>
                                    </p:set>
                                    <p:animEffect transition="in" filter="fade">
                                      <p:cBhvr>
                                        <p:cTn id="74" dur="500"/>
                                        <p:tgtEl>
                                          <p:spTgt spid="7"/>
                                        </p:tgtEl>
                                      </p:cBhvr>
                                    </p:animEffect>
                                  </p:childTnLst>
                                </p:cTn>
                              </p:par>
                            </p:childTnLst>
                          </p:cTn>
                        </p:par>
                        <p:par>
                          <p:cTn id="75" fill="hold">
                            <p:stCondLst>
                              <p:cond delay="500"/>
                            </p:stCondLst>
                            <p:childTnLst>
                              <p:par>
                                <p:cTn id="76" presetID="10" presetClass="entr" presetSubtype="0" fill="hold" grpId="0" nodeType="afterEffect">
                                  <p:stCondLst>
                                    <p:cond delay="0"/>
                                  </p:stCondLst>
                                  <p:childTnLst>
                                    <p:set>
                                      <p:cBhvr>
                                        <p:cTn id="77" dur="1" fill="hold">
                                          <p:stCondLst>
                                            <p:cond delay="0"/>
                                          </p:stCondLst>
                                        </p:cTn>
                                        <p:tgtEl>
                                          <p:spTgt spid="8"/>
                                        </p:tgtEl>
                                        <p:attrNameLst>
                                          <p:attrName>style.visibility</p:attrName>
                                        </p:attrNameLst>
                                      </p:cBhvr>
                                      <p:to>
                                        <p:strVal val="visible"/>
                                      </p:to>
                                    </p:set>
                                    <p:animEffect transition="in" filter="fade">
                                      <p:cBhvr>
                                        <p:cTn id="78" dur="500"/>
                                        <p:tgtEl>
                                          <p:spTgt spid="8"/>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1" nodeType="clickEffect">
                                  <p:stCondLst>
                                    <p:cond delay="0"/>
                                  </p:stCondLst>
                                  <p:childTnLst>
                                    <p:animEffect transition="out" filter="fade">
                                      <p:cBhvr>
                                        <p:cTn id="82" dur="500"/>
                                        <p:tgtEl>
                                          <p:spTgt spid="7"/>
                                        </p:tgtEl>
                                      </p:cBhvr>
                                    </p:animEffect>
                                    <p:set>
                                      <p:cBhvr>
                                        <p:cTn id="83" dur="1" fill="hold">
                                          <p:stCondLst>
                                            <p:cond delay="499"/>
                                          </p:stCondLst>
                                        </p:cTn>
                                        <p:tgtEl>
                                          <p:spTgt spid="7"/>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500"/>
                                        <p:tgtEl>
                                          <p:spTgt spid="8"/>
                                        </p:tgtEl>
                                      </p:cBhvr>
                                    </p:animEffect>
                                    <p:set>
                                      <p:cBhvr>
                                        <p:cTn id="8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38026" y="605007"/>
            <a:ext cx="7886700" cy="399578"/>
          </a:xfrm>
        </p:spPr>
        <p:txBody>
          <a:bodyPr>
            <a:normAutofit/>
          </a:bodyPr>
          <a:lstStyle/>
          <a:p>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③</a:t>
            </a:r>
            <a:r>
              <a:rPr lang="en-US" altLang="ja-JP" sz="1400" dirty="0">
                <a:solidFill>
                  <a:srgbClr val="000000"/>
                </a:solidFill>
                <a:latin typeface="HGS明朝B" panose="02020800000000000000" pitchFamily="18" charset="-128"/>
                <a:ea typeface="HGS明朝B" panose="02020800000000000000" pitchFamily="18" charset="-128"/>
                <a:cs typeface="+mn-cs"/>
              </a:rPr>
              <a:t>-2</a:t>
            </a:r>
            <a:r>
              <a:rPr lang="ja-JP" altLang="en-US" sz="1400" dirty="0">
                <a:solidFill>
                  <a:srgbClr val="000000"/>
                </a:solidFill>
                <a:latin typeface="HGS明朝B" panose="02020800000000000000" pitchFamily="18" charset="-128"/>
                <a:ea typeface="HGS明朝B" panose="02020800000000000000" pitchFamily="18" charset="-128"/>
                <a:cs typeface="+mn-cs"/>
              </a:rPr>
              <a:t> 解説　</a:t>
            </a:r>
            <a:r>
              <a:rPr lang="ja-JP" altLang="en-US" sz="1400" dirty="0">
                <a:solidFill>
                  <a:sysClr val="windowText" lastClr="000000"/>
                </a:solidFill>
                <a:latin typeface="HGS明朝B" panose="02020800000000000000" pitchFamily="18" charset="-128"/>
                <a:ea typeface="HGS明朝B" panose="02020800000000000000" pitchFamily="18" charset="-128"/>
                <a:cs typeface="+mn-cs"/>
              </a:rPr>
              <a:t>仕訳</a:t>
            </a:r>
            <a:endParaRPr lang="ja-JP" altLang="en-US" sz="1400" dirty="0"/>
          </a:p>
        </p:txBody>
      </p:sp>
      <p:sp>
        <p:nvSpPr>
          <p:cNvPr id="5" name="フッター プレースホルダー 2">
            <a:extLst>
              <a:ext uri="{FF2B5EF4-FFF2-40B4-BE49-F238E27FC236}">
                <a16:creationId xmlns:a16="http://schemas.microsoft.com/office/drawing/2014/main" id="{1C229234-A104-4090-8483-AA0C780B25F8}"/>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6" name="スライド番号プレースホルダー 5">
            <a:extLst>
              <a:ext uri="{FF2B5EF4-FFF2-40B4-BE49-F238E27FC236}">
                <a16:creationId xmlns:a16="http://schemas.microsoft.com/office/drawing/2014/main" id="{4DE90E8E-40FB-45B0-B53C-E91E90BE6CDA}"/>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744504BA-5148-4D1A-BF43-BD35B39C7500}"/>
              </a:ext>
            </a:extLst>
          </p:cNvPr>
          <p:cNvSpPr>
            <a:spLocks noChangeArrowheads="1"/>
          </p:cNvSpPr>
          <p:nvPr/>
        </p:nvSpPr>
        <p:spPr bwMode="auto">
          <a:xfrm>
            <a:off x="1847528" y="1196752"/>
            <a:ext cx="7018214" cy="4997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just" defTabSz="914400" rtl="0" eaLnBrk="0" fontAlgn="base" latinLnBrk="0" hangingPunct="0">
              <a:lnSpc>
                <a:spcPct val="150000"/>
              </a:lnSpc>
              <a:spcBef>
                <a:spcPct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4</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日：売上　滋賀商店</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70,000</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当社負担の発送費</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2,000</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を現金で支払った。</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売掛金</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70,000</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売上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70,000</a:t>
            </a:r>
            <a:endPar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発送費</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2,000</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現金</a:t>
            </a:r>
            <a:r>
              <a:rPr kumimoji="1" lang="ja-JP" altLang="en-US"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2,000</a:t>
            </a:r>
            <a:endPar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9</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6</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月分の所得税預り金</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2,600</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と社会保険料預り金</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4,800</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を当社の社会保険料</a:t>
            </a:r>
            <a:endPar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負担額とともに</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現金で支払った。</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所得税預り金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2,600</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現金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12,200</a:t>
            </a:r>
            <a:endPar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社会保険料預り金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4,800</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法定福利費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4,800</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11</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日：売上　大阪商店</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110,000</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大阪商店負担の発送費</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3,000</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を現金で支払った。</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売掛金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113,000</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売上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110,000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endPar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en-US"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現金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3,000</a:t>
            </a:r>
            <a:endPar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15</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日：仕入　奈良商店</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70,000</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endPar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仕入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70,000</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買掛金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70,000</a:t>
            </a:r>
            <a:endPar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収入印紙</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1,000</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を購入し現金で支払った。</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租税公課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1,000</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現金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1,000</a:t>
            </a:r>
            <a:endPar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endParaRPr>
          </a:p>
        </p:txBody>
      </p:sp>
      <p:sp>
        <p:nvSpPr>
          <p:cNvPr id="3" name="正方形/長方形 2">
            <a:extLst>
              <a:ext uri="{FF2B5EF4-FFF2-40B4-BE49-F238E27FC236}">
                <a16:creationId xmlns:a16="http://schemas.microsoft.com/office/drawing/2014/main" id="{5CB5700B-9E70-4B3B-923F-41503C40D520}"/>
              </a:ext>
            </a:extLst>
          </p:cNvPr>
          <p:cNvSpPr/>
          <p:nvPr/>
        </p:nvSpPr>
        <p:spPr>
          <a:xfrm>
            <a:off x="1369760" y="1196753"/>
            <a:ext cx="45719" cy="482453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68498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15481" y="467231"/>
            <a:ext cx="7886700" cy="399578"/>
          </a:xfrm>
        </p:spPr>
        <p:txBody>
          <a:bodyPr>
            <a:normAutofit/>
          </a:bodyPr>
          <a:lstStyle/>
          <a:p>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③</a:t>
            </a:r>
            <a:r>
              <a:rPr lang="en-US" altLang="ja-JP" sz="1400" dirty="0">
                <a:solidFill>
                  <a:srgbClr val="000000"/>
                </a:solidFill>
                <a:latin typeface="HGS明朝B" panose="02020800000000000000" pitchFamily="18" charset="-128"/>
                <a:ea typeface="HGS明朝B" panose="02020800000000000000" pitchFamily="18" charset="-128"/>
                <a:cs typeface="+mn-cs"/>
              </a:rPr>
              <a:t>-3</a:t>
            </a:r>
            <a:r>
              <a:rPr lang="ja-JP" altLang="en-US" sz="1400" dirty="0">
                <a:solidFill>
                  <a:srgbClr val="000000"/>
                </a:solidFill>
                <a:latin typeface="HGS明朝B" panose="02020800000000000000" pitchFamily="18" charset="-128"/>
                <a:ea typeface="HGS明朝B" panose="02020800000000000000" pitchFamily="18" charset="-128"/>
                <a:cs typeface="+mn-cs"/>
              </a:rPr>
              <a:t> 解説　</a:t>
            </a:r>
            <a:r>
              <a:rPr lang="ja-JP" altLang="en-US" sz="1400" dirty="0">
                <a:solidFill>
                  <a:sysClr val="windowText" lastClr="000000"/>
                </a:solidFill>
                <a:latin typeface="HGS明朝B" panose="02020800000000000000" pitchFamily="18" charset="-128"/>
                <a:ea typeface="HGS明朝B" panose="02020800000000000000" pitchFamily="18" charset="-128"/>
                <a:cs typeface="+mn-cs"/>
              </a:rPr>
              <a:t>仕訳</a:t>
            </a:r>
            <a:endParaRPr lang="ja-JP" altLang="en-US" sz="1400" dirty="0"/>
          </a:p>
        </p:txBody>
      </p:sp>
      <p:sp>
        <p:nvSpPr>
          <p:cNvPr id="5" name="フッター プレースホルダー 2">
            <a:extLst>
              <a:ext uri="{FF2B5EF4-FFF2-40B4-BE49-F238E27FC236}">
                <a16:creationId xmlns:a16="http://schemas.microsoft.com/office/drawing/2014/main" id="{1C229234-A104-4090-8483-AA0C780B25F8}"/>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6" name="スライド番号プレースホルダー 5">
            <a:extLst>
              <a:ext uri="{FF2B5EF4-FFF2-40B4-BE49-F238E27FC236}">
                <a16:creationId xmlns:a16="http://schemas.microsoft.com/office/drawing/2014/main" id="{E5C52575-D04F-47C1-9548-B3BD7B7C2A2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744504BA-5148-4D1A-BF43-BD35B39C7500}"/>
              </a:ext>
            </a:extLst>
          </p:cNvPr>
          <p:cNvSpPr>
            <a:spLocks noChangeArrowheads="1"/>
          </p:cNvSpPr>
          <p:nvPr/>
        </p:nvSpPr>
        <p:spPr bwMode="auto">
          <a:xfrm>
            <a:off x="1775520" y="980728"/>
            <a:ext cx="7333966" cy="526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just" defTabSz="914400" rtl="0" eaLnBrk="0" fontAlgn="base" latinLnBrk="0" hangingPunct="0">
              <a:lnSpc>
                <a:spcPct val="150000"/>
              </a:lnSpc>
              <a:spcBef>
                <a:spcPct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16</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日：電話代</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1,200</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が普通預金から引き落とされた。</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通信費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1,200</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普通預金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1,200</a:t>
            </a:r>
            <a:endPar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4</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日に滋賀商店に売上げた商品の一部</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1,000</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が</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品違いのため返品されてきた。</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売上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1,000</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売掛金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1,000</a:t>
            </a:r>
            <a:endPar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18</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日：回収　滋賀商店</a:t>
            </a:r>
            <a:r>
              <a:rPr kumimoji="1" lang="en-US"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75,000</a:t>
            </a:r>
            <a:r>
              <a:rPr kumimoji="1" lang="ja-JP" altLang="en-US"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円</a:t>
            </a:r>
            <a:r>
              <a:rPr kumimoji="1" lang="ja-JP" altLang="ja-JP" sz="1400" b="0" i="0" u="none" strike="noStrike" kern="1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Times New Roman" panose="02020603050405020304" pitchFamily="18" charset="0"/>
              </a:rPr>
              <a:t>　同店振出しの約束手形を受取った。</a:t>
            </a:r>
          </a:p>
          <a:p>
            <a:pPr marL="0" marR="0" lvl="0" indent="0" algn="just" defTabSz="914400" rtl="0" eaLnBrk="0" fontAlgn="base" latinLnBrk="0" hangingPunct="0">
              <a:lnSpc>
                <a:spcPct val="150000"/>
              </a:lnSpc>
              <a:spcBef>
                <a:spcPct val="0"/>
              </a:spcBef>
              <a:spcAft>
                <a:spcPts val="0"/>
              </a:spcAft>
              <a:buClrTx/>
              <a:buSzTx/>
              <a:buFontTx/>
              <a:buNone/>
              <a:tabLst/>
              <a:defRPr/>
            </a:pP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借方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受取手形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75,000</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   (</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貸方</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a:t>
            </a:r>
            <a:r>
              <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売掛金　</a:t>
            </a:r>
            <a:r>
              <a:rPr kumimoji="1" lang="en-US"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rPr>
              <a:t>75,000</a:t>
            </a:r>
            <a:endParaRPr kumimoji="1" lang="ja-JP" altLang="ja-JP" sz="1400" b="0" i="0" u="none" strike="noStrike" kern="1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20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日：滋賀商店振出しの約束手形</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68,000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円が満期になり、当座預金口座に振り込まれた。</a:t>
            </a:r>
            <a:endPar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当座預金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68,000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受取手形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68,000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支払　奈良商店</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72,000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円　当社振出しの約束手形で支払った。</a:t>
            </a:r>
            <a:endPar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買掛金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72,000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支払手形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72,000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21</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日</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仕入　京都商店</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60,000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仕入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60,000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買掛金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60,000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22</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日</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回収　大阪商店</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102,000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円　普通預金口座に振り込まれた。</a:t>
            </a:r>
            <a:endPar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普通預金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102,000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売掛金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102,000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24</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日</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当社振出しの約束手形</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42,000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円が満期になり、当座預金口座から引き落とされた。　</a:t>
            </a:r>
            <a:endPar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支払手形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42,000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当座預金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42,000</a:t>
            </a:r>
          </a:p>
        </p:txBody>
      </p:sp>
      <p:sp>
        <p:nvSpPr>
          <p:cNvPr id="3" name="正方形/長方形 2">
            <a:extLst>
              <a:ext uri="{FF2B5EF4-FFF2-40B4-BE49-F238E27FC236}">
                <a16:creationId xmlns:a16="http://schemas.microsoft.com/office/drawing/2014/main" id="{5CB5700B-9E70-4B3B-923F-41503C40D520}"/>
              </a:ext>
            </a:extLst>
          </p:cNvPr>
          <p:cNvSpPr/>
          <p:nvPr/>
        </p:nvSpPr>
        <p:spPr>
          <a:xfrm>
            <a:off x="1369762" y="980728"/>
            <a:ext cx="45719" cy="52617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141017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fade">
                                      <p:cBhvr>
                                        <p:cTn id="8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56079" y="841610"/>
            <a:ext cx="7886700" cy="327570"/>
          </a:xfrm>
        </p:spPr>
        <p:txBody>
          <a:bodyPr>
            <a:normAutofit/>
          </a:bodyPr>
          <a:lstStyle/>
          <a:p>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③</a:t>
            </a:r>
            <a:r>
              <a:rPr lang="en-US" altLang="ja-JP" sz="1400" dirty="0">
                <a:solidFill>
                  <a:srgbClr val="000000"/>
                </a:solidFill>
                <a:latin typeface="HGS明朝B" panose="02020800000000000000" pitchFamily="18" charset="-128"/>
                <a:ea typeface="HGS明朝B" panose="02020800000000000000" pitchFamily="18" charset="-128"/>
                <a:cs typeface="+mn-cs"/>
              </a:rPr>
              <a:t>-4</a:t>
            </a:r>
            <a:r>
              <a:rPr lang="ja-JP" altLang="en-US" sz="1400" dirty="0">
                <a:solidFill>
                  <a:srgbClr val="000000"/>
                </a:solidFill>
                <a:latin typeface="HGS明朝B" panose="02020800000000000000" pitchFamily="18" charset="-128"/>
                <a:ea typeface="HGS明朝B" panose="02020800000000000000" pitchFamily="18" charset="-128"/>
                <a:cs typeface="+mn-cs"/>
              </a:rPr>
              <a:t> 解説　</a:t>
            </a:r>
            <a:r>
              <a:rPr lang="ja-JP" altLang="en-US" sz="1400" dirty="0">
                <a:solidFill>
                  <a:sysClr val="windowText" lastClr="000000"/>
                </a:solidFill>
                <a:latin typeface="HGS明朝B" panose="02020800000000000000" pitchFamily="18" charset="-128"/>
                <a:ea typeface="HGS明朝B" panose="02020800000000000000" pitchFamily="18" charset="-128"/>
                <a:cs typeface="+mn-cs"/>
              </a:rPr>
              <a:t>仕訳</a:t>
            </a:r>
            <a:endParaRPr lang="ja-JP" altLang="en-US" sz="1400" dirty="0"/>
          </a:p>
        </p:txBody>
      </p:sp>
      <p:sp>
        <p:nvSpPr>
          <p:cNvPr id="5" name="フッター プレースホルダー 2">
            <a:extLst>
              <a:ext uri="{FF2B5EF4-FFF2-40B4-BE49-F238E27FC236}">
                <a16:creationId xmlns:a16="http://schemas.microsoft.com/office/drawing/2014/main" id="{E12A0527-4F61-4920-960D-A40BF32BFE60}"/>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6" name="スライド番号プレースホルダー 5">
            <a:extLst>
              <a:ext uri="{FF2B5EF4-FFF2-40B4-BE49-F238E27FC236}">
                <a16:creationId xmlns:a16="http://schemas.microsoft.com/office/drawing/2014/main" id="{83CA5DE3-9A56-4482-9C93-8D46FFE11615}"/>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747DBD37-56CB-4A62-B407-2788F2514344}"/>
              </a:ext>
            </a:extLst>
          </p:cNvPr>
          <p:cNvSpPr/>
          <p:nvPr/>
        </p:nvSpPr>
        <p:spPr>
          <a:xfrm>
            <a:off x="2143045" y="1964420"/>
            <a:ext cx="6912768" cy="3596690"/>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25</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日</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支払　京都商店</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48,000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円　</a:t>
            </a:r>
            <a:r>
              <a:rPr kumimoji="1" lang="ja-JP"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当社振出しの約束手形で支払った。</a:t>
            </a:r>
            <a:endPar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買掛金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48,000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支払手形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48,000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8</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月分の家賃</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4,000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円を小切手を振り出して支払った。</a:t>
            </a:r>
            <a:endPar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支払家賃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4,000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当座預金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4,000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28</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日</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普通預金から現金</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30,000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円を引き出した。</a:t>
            </a:r>
            <a:endPar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普通預金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30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日</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7 </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月分の給料</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29,800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円を、所得税の源泉徴収額</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2,600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円と社会保険料</a:t>
            </a: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4,800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円 </a:t>
            </a:r>
            <a:endPar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を差引き、 残額を現金で支払った。</a:t>
            </a:r>
            <a:endParaRPr kumimoji="1" lang="en-US" altLang="ja-JP"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給料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29,800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所得税預り金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2,600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社会保険料預り金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4,800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22,400</a:t>
            </a:r>
          </a:p>
        </p:txBody>
      </p:sp>
      <p:sp>
        <p:nvSpPr>
          <p:cNvPr id="3" name="正方形/長方形 2">
            <a:extLst>
              <a:ext uri="{FF2B5EF4-FFF2-40B4-BE49-F238E27FC236}">
                <a16:creationId xmlns:a16="http://schemas.microsoft.com/office/drawing/2014/main" id="{04423EA9-3B83-43E8-83EF-F8B3F8AB1147}"/>
              </a:ext>
            </a:extLst>
          </p:cNvPr>
          <p:cNvSpPr/>
          <p:nvPr/>
        </p:nvSpPr>
        <p:spPr>
          <a:xfrm flipH="1">
            <a:off x="1633219" y="1964419"/>
            <a:ext cx="45719" cy="365624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394282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8553" y="501245"/>
            <a:ext cx="7886700" cy="327569"/>
          </a:xfrm>
        </p:spPr>
        <p:txBody>
          <a:bodyPr>
            <a:normAutofit/>
          </a:bodyPr>
          <a:lstStyle/>
          <a:p>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③</a:t>
            </a:r>
            <a:r>
              <a:rPr lang="en-US" altLang="ja-JP" sz="1400" dirty="0">
                <a:solidFill>
                  <a:srgbClr val="000000"/>
                </a:solidFill>
                <a:latin typeface="HGS明朝B" panose="02020800000000000000" pitchFamily="18" charset="-128"/>
                <a:ea typeface="HGS明朝B" panose="02020800000000000000" pitchFamily="18" charset="-128"/>
                <a:cs typeface="+mn-cs"/>
              </a:rPr>
              <a:t>-5</a:t>
            </a:r>
            <a:r>
              <a:rPr lang="ja-JP" altLang="en-US" sz="1400" dirty="0">
                <a:solidFill>
                  <a:srgbClr val="000000"/>
                </a:solidFill>
                <a:latin typeface="HGS明朝B" panose="02020800000000000000" pitchFamily="18" charset="-128"/>
                <a:ea typeface="HGS明朝B" panose="02020800000000000000" pitchFamily="18" charset="-128"/>
                <a:cs typeface="+mn-cs"/>
              </a:rPr>
              <a:t> 解説</a:t>
            </a:r>
            <a:endParaRPr lang="ja-JP" altLang="en-US" sz="1400" dirty="0"/>
          </a:p>
        </p:txBody>
      </p:sp>
      <p:sp>
        <p:nvSpPr>
          <p:cNvPr id="18" name="フッター プレースホルダー 2">
            <a:extLst>
              <a:ext uri="{FF2B5EF4-FFF2-40B4-BE49-F238E27FC236}">
                <a16:creationId xmlns:a16="http://schemas.microsoft.com/office/drawing/2014/main" id="{1758E0F0-9D56-4B79-9C1C-6AE69E0291CB}"/>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5F98E5DC-C301-460C-A15E-776340302EA6}"/>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DE9F22FB-B3B3-4AEB-92C3-AC5E666CCF3D}"/>
              </a:ext>
            </a:extLst>
          </p:cNvPr>
          <p:cNvSpPr/>
          <p:nvPr/>
        </p:nvSpPr>
        <p:spPr>
          <a:xfrm>
            <a:off x="1188912" y="1567163"/>
            <a:ext cx="1649777" cy="443741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6" name="正方形/長方形 5">
            <a:extLst>
              <a:ext uri="{FF2B5EF4-FFF2-40B4-BE49-F238E27FC236}">
                <a16:creationId xmlns:a16="http://schemas.microsoft.com/office/drawing/2014/main" id="{CCF1456B-62C6-49B3-827C-01CDB38D1603}"/>
              </a:ext>
            </a:extLst>
          </p:cNvPr>
          <p:cNvSpPr/>
          <p:nvPr/>
        </p:nvSpPr>
        <p:spPr>
          <a:xfrm>
            <a:off x="6888089" y="1567163"/>
            <a:ext cx="2376263" cy="443741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7" name="正方形/長方形 6">
            <a:extLst>
              <a:ext uri="{FF2B5EF4-FFF2-40B4-BE49-F238E27FC236}">
                <a16:creationId xmlns:a16="http://schemas.microsoft.com/office/drawing/2014/main" id="{61A7D67B-7597-4731-A345-7A4CB9164D1E}"/>
              </a:ext>
            </a:extLst>
          </p:cNvPr>
          <p:cNvSpPr/>
          <p:nvPr/>
        </p:nvSpPr>
        <p:spPr>
          <a:xfrm>
            <a:off x="1271463" y="1908934"/>
            <a:ext cx="7992888" cy="57606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8" name="正方形/長方形 7">
            <a:extLst>
              <a:ext uri="{FF2B5EF4-FFF2-40B4-BE49-F238E27FC236}">
                <a16:creationId xmlns:a16="http://schemas.microsoft.com/office/drawing/2014/main" id="{A8B502E5-CD98-475A-9760-DEFC1982BBF1}"/>
              </a:ext>
            </a:extLst>
          </p:cNvPr>
          <p:cNvSpPr/>
          <p:nvPr/>
        </p:nvSpPr>
        <p:spPr>
          <a:xfrm>
            <a:off x="1254163" y="2672694"/>
            <a:ext cx="7992888" cy="172345"/>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9" name="正方形/長方形 8">
            <a:extLst>
              <a:ext uri="{FF2B5EF4-FFF2-40B4-BE49-F238E27FC236}">
                <a16:creationId xmlns:a16="http://schemas.microsoft.com/office/drawing/2014/main" id="{149383D1-16ED-4BD9-A289-73CD1F8567E0}"/>
              </a:ext>
            </a:extLst>
          </p:cNvPr>
          <p:cNvSpPr/>
          <p:nvPr/>
        </p:nvSpPr>
        <p:spPr>
          <a:xfrm>
            <a:off x="3486761" y="1209431"/>
            <a:ext cx="2753254" cy="4875967"/>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0" name="吹き出し: 四角形 10">
            <a:extLst>
              <a:ext uri="{FF2B5EF4-FFF2-40B4-BE49-F238E27FC236}">
                <a16:creationId xmlns:a16="http://schemas.microsoft.com/office/drawing/2014/main" id="{5918C789-2127-4959-ADD0-5B48B1E6723E}"/>
              </a:ext>
            </a:extLst>
          </p:cNvPr>
          <p:cNvSpPr/>
          <p:nvPr/>
        </p:nvSpPr>
        <p:spPr>
          <a:xfrm>
            <a:off x="1487487" y="972830"/>
            <a:ext cx="1196788" cy="264848"/>
          </a:xfrm>
          <a:prstGeom prst="wedgeRectCallout">
            <a:avLst>
              <a:gd name="adj1" fmla="val 21420"/>
              <a:gd name="adj2" fmla="val 284501"/>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T</a:t>
            </a:r>
            <a:r>
              <a:rPr kumimoji="1" lang="ja-JP" altLang="en-US" sz="12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フォーム</a:t>
            </a:r>
          </a:p>
        </p:txBody>
      </p:sp>
      <p:sp>
        <p:nvSpPr>
          <p:cNvPr id="11" name="正方形/長方形 10">
            <a:extLst>
              <a:ext uri="{FF2B5EF4-FFF2-40B4-BE49-F238E27FC236}">
                <a16:creationId xmlns:a16="http://schemas.microsoft.com/office/drawing/2014/main" id="{149272A1-9AB5-4288-B074-C0B8DF4A83A4}"/>
              </a:ext>
            </a:extLst>
          </p:cNvPr>
          <p:cNvSpPr/>
          <p:nvPr/>
        </p:nvSpPr>
        <p:spPr>
          <a:xfrm>
            <a:off x="1254163" y="3205078"/>
            <a:ext cx="7992888" cy="21602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2" name="正方形/長方形 11">
            <a:extLst>
              <a:ext uri="{FF2B5EF4-FFF2-40B4-BE49-F238E27FC236}">
                <a16:creationId xmlns:a16="http://schemas.microsoft.com/office/drawing/2014/main" id="{9CE0D60B-7117-41D0-A95C-13429A8806AB}"/>
              </a:ext>
            </a:extLst>
          </p:cNvPr>
          <p:cNvSpPr/>
          <p:nvPr/>
        </p:nvSpPr>
        <p:spPr>
          <a:xfrm>
            <a:off x="1228778" y="4308984"/>
            <a:ext cx="8018273" cy="336255"/>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3" name="正方形/長方形 12">
            <a:extLst>
              <a:ext uri="{FF2B5EF4-FFF2-40B4-BE49-F238E27FC236}">
                <a16:creationId xmlns:a16="http://schemas.microsoft.com/office/drawing/2014/main" id="{3B9EBD9A-5CA0-422D-8255-413DB588DDA4}"/>
              </a:ext>
            </a:extLst>
          </p:cNvPr>
          <p:cNvSpPr/>
          <p:nvPr/>
        </p:nvSpPr>
        <p:spPr>
          <a:xfrm>
            <a:off x="2790039" y="1567163"/>
            <a:ext cx="696722" cy="443741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4" name="正方形/長方形 13">
            <a:extLst>
              <a:ext uri="{FF2B5EF4-FFF2-40B4-BE49-F238E27FC236}">
                <a16:creationId xmlns:a16="http://schemas.microsoft.com/office/drawing/2014/main" id="{5AEA0C71-2ED8-48E6-94F5-980BA64BE349}"/>
              </a:ext>
            </a:extLst>
          </p:cNvPr>
          <p:cNvSpPr/>
          <p:nvPr/>
        </p:nvSpPr>
        <p:spPr>
          <a:xfrm>
            <a:off x="6168007" y="1548894"/>
            <a:ext cx="720080" cy="443741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5" name="正方形/長方形 14">
            <a:extLst>
              <a:ext uri="{FF2B5EF4-FFF2-40B4-BE49-F238E27FC236}">
                <a16:creationId xmlns:a16="http://schemas.microsoft.com/office/drawing/2014/main" id="{58AE05F5-D75A-4894-8815-B9ED529C7707}"/>
              </a:ext>
            </a:extLst>
          </p:cNvPr>
          <p:cNvSpPr/>
          <p:nvPr/>
        </p:nvSpPr>
        <p:spPr>
          <a:xfrm>
            <a:off x="3503711" y="1548895"/>
            <a:ext cx="836462" cy="4515927"/>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6" name="正方形/長方形 15">
            <a:extLst>
              <a:ext uri="{FF2B5EF4-FFF2-40B4-BE49-F238E27FC236}">
                <a16:creationId xmlns:a16="http://schemas.microsoft.com/office/drawing/2014/main" id="{21B3C94F-7559-40D9-8C04-3262BEAE3DB2}"/>
              </a:ext>
            </a:extLst>
          </p:cNvPr>
          <p:cNvSpPr/>
          <p:nvPr/>
        </p:nvSpPr>
        <p:spPr>
          <a:xfrm>
            <a:off x="5403553" y="1569472"/>
            <a:ext cx="836462" cy="451592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graphicFrame>
        <p:nvGraphicFramePr>
          <p:cNvPr id="17" name="表 16"/>
          <p:cNvGraphicFramePr>
            <a:graphicFrameLocks noGrp="1"/>
          </p:cNvGraphicFramePr>
          <p:nvPr/>
        </p:nvGraphicFramePr>
        <p:xfrm>
          <a:off x="1271464" y="1188855"/>
          <a:ext cx="7886697" cy="4750835"/>
        </p:xfrm>
        <a:graphic>
          <a:graphicData uri="http://schemas.openxmlformats.org/drawingml/2006/table">
            <a:tbl>
              <a:tblPr/>
              <a:tblGrid>
                <a:gridCol w="375557">
                  <a:extLst>
                    <a:ext uri="{9D8B030D-6E8A-4147-A177-3AD203B41FA5}">
                      <a16:colId xmlns:a16="http://schemas.microsoft.com/office/drawing/2014/main" val="20000"/>
                    </a:ext>
                  </a:extLst>
                </a:gridCol>
                <a:gridCol w="375557">
                  <a:extLst>
                    <a:ext uri="{9D8B030D-6E8A-4147-A177-3AD203B41FA5}">
                      <a16:colId xmlns:a16="http://schemas.microsoft.com/office/drawing/2014/main" val="20001"/>
                    </a:ext>
                  </a:extLst>
                </a:gridCol>
                <a:gridCol w="375557">
                  <a:extLst>
                    <a:ext uri="{9D8B030D-6E8A-4147-A177-3AD203B41FA5}">
                      <a16:colId xmlns:a16="http://schemas.microsoft.com/office/drawing/2014/main" val="20002"/>
                    </a:ext>
                  </a:extLst>
                </a:gridCol>
                <a:gridCol w="375557">
                  <a:extLst>
                    <a:ext uri="{9D8B030D-6E8A-4147-A177-3AD203B41FA5}">
                      <a16:colId xmlns:a16="http://schemas.microsoft.com/office/drawing/2014/main" val="20003"/>
                    </a:ext>
                  </a:extLst>
                </a:gridCol>
                <a:gridCol w="375557">
                  <a:extLst>
                    <a:ext uri="{9D8B030D-6E8A-4147-A177-3AD203B41FA5}">
                      <a16:colId xmlns:a16="http://schemas.microsoft.com/office/drawing/2014/main" val="20004"/>
                    </a:ext>
                  </a:extLst>
                </a:gridCol>
                <a:gridCol w="375557">
                  <a:extLst>
                    <a:ext uri="{9D8B030D-6E8A-4147-A177-3AD203B41FA5}">
                      <a16:colId xmlns:a16="http://schemas.microsoft.com/office/drawing/2014/main" val="20005"/>
                    </a:ext>
                  </a:extLst>
                </a:gridCol>
                <a:gridCol w="375557">
                  <a:extLst>
                    <a:ext uri="{9D8B030D-6E8A-4147-A177-3AD203B41FA5}">
                      <a16:colId xmlns:a16="http://schemas.microsoft.com/office/drawing/2014/main" val="20006"/>
                    </a:ext>
                  </a:extLst>
                </a:gridCol>
                <a:gridCol w="375557">
                  <a:extLst>
                    <a:ext uri="{9D8B030D-6E8A-4147-A177-3AD203B41FA5}">
                      <a16:colId xmlns:a16="http://schemas.microsoft.com/office/drawing/2014/main" val="20007"/>
                    </a:ext>
                  </a:extLst>
                </a:gridCol>
                <a:gridCol w="1126671">
                  <a:extLst>
                    <a:ext uri="{9D8B030D-6E8A-4147-A177-3AD203B41FA5}">
                      <a16:colId xmlns:a16="http://schemas.microsoft.com/office/drawing/2014/main" val="20008"/>
                    </a:ext>
                  </a:extLst>
                </a:gridCol>
                <a:gridCol w="375557">
                  <a:extLst>
                    <a:ext uri="{9D8B030D-6E8A-4147-A177-3AD203B41FA5}">
                      <a16:colId xmlns:a16="http://schemas.microsoft.com/office/drawing/2014/main" val="20009"/>
                    </a:ext>
                  </a:extLst>
                </a:gridCol>
                <a:gridCol w="375557">
                  <a:extLst>
                    <a:ext uri="{9D8B030D-6E8A-4147-A177-3AD203B41FA5}">
                      <a16:colId xmlns:a16="http://schemas.microsoft.com/office/drawing/2014/main" val="20010"/>
                    </a:ext>
                  </a:extLst>
                </a:gridCol>
                <a:gridCol w="375557">
                  <a:extLst>
                    <a:ext uri="{9D8B030D-6E8A-4147-A177-3AD203B41FA5}">
                      <a16:colId xmlns:a16="http://schemas.microsoft.com/office/drawing/2014/main" val="20011"/>
                    </a:ext>
                  </a:extLst>
                </a:gridCol>
                <a:gridCol w="375557">
                  <a:extLst>
                    <a:ext uri="{9D8B030D-6E8A-4147-A177-3AD203B41FA5}">
                      <a16:colId xmlns:a16="http://schemas.microsoft.com/office/drawing/2014/main" val="20012"/>
                    </a:ext>
                  </a:extLst>
                </a:gridCol>
                <a:gridCol w="375557">
                  <a:extLst>
                    <a:ext uri="{9D8B030D-6E8A-4147-A177-3AD203B41FA5}">
                      <a16:colId xmlns:a16="http://schemas.microsoft.com/office/drawing/2014/main" val="20013"/>
                    </a:ext>
                  </a:extLst>
                </a:gridCol>
                <a:gridCol w="375557">
                  <a:extLst>
                    <a:ext uri="{9D8B030D-6E8A-4147-A177-3AD203B41FA5}">
                      <a16:colId xmlns:a16="http://schemas.microsoft.com/office/drawing/2014/main" val="20014"/>
                    </a:ext>
                  </a:extLst>
                </a:gridCol>
                <a:gridCol w="375557">
                  <a:extLst>
                    <a:ext uri="{9D8B030D-6E8A-4147-A177-3AD203B41FA5}">
                      <a16:colId xmlns:a16="http://schemas.microsoft.com/office/drawing/2014/main" val="20015"/>
                    </a:ext>
                  </a:extLst>
                </a:gridCol>
                <a:gridCol w="375557">
                  <a:extLst>
                    <a:ext uri="{9D8B030D-6E8A-4147-A177-3AD203B41FA5}">
                      <a16:colId xmlns:a16="http://schemas.microsoft.com/office/drawing/2014/main" val="20016"/>
                    </a:ext>
                  </a:extLst>
                </a:gridCol>
                <a:gridCol w="375557">
                  <a:extLst>
                    <a:ext uri="{9D8B030D-6E8A-4147-A177-3AD203B41FA5}">
                      <a16:colId xmlns:a16="http://schemas.microsoft.com/office/drawing/2014/main" val="20017"/>
                    </a:ext>
                  </a:extLst>
                </a:gridCol>
                <a:gridCol w="375557">
                  <a:extLst>
                    <a:ext uri="{9D8B030D-6E8A-4147-A177-3AD203B41FA5}">
                      <a16:colId xmlns:a16="http://schemas.microsoft.com/office/drawing/2014/main" val="20018"/>
                    </a:ext>
                  </a:extLst>
                </a:gridCol>
              </a:tblGrid>
              <a:tr h="181885">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合計試算表</a:t>
                      </a:r>
                    </a:p>
                  </a:txBody>
                  <a:tcPr marL="62593" marR="62593" marT="5216"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216" marR="5216" marT="5216" marB="0" anchor="ctr">
                    <a:lnL>
                      <a:noFill/>
                    </a:lnL>
                    <a:lnR>
                      <a:noFill/>
                    </a:lnR>
                    <a:lnT>
                      <a:noFill/>
                    </a:lnT>
                    <a:lnB>
                      <a:noFill/>
                    </a:lnB>
                  </a:tcPr>
                </a:tc>
                <a:extLst>
                  <a:ext uri="{0D108BD9-81ED-4DB2-BD59-A6C34878D82A}">
                    <a16:rowId xmlns:a16="http://schemas.microsoft.com/office/drawing/2014/main" val="10000"/>
                  </a:ext>
                </a:extLst>
              </a:tr>
              <a:tr h="189160">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30</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日</a:t>
                      </a:r>
                    </a:p>
                  </a:txBody>
                  <a:tcPr marL="5216" marR="5216" marT="5216" marB="0" anchor="ctr">
                    <a:lnL>
                      <a:noFill/>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25400" cap="flat" cmpd="dbl" algn="ctr">
                      <a:solidFill>
                        <a:srgbClr val="FF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HGS明朝B" panose="02020800000000000000" pitchFamily="18" charset="-128"/>
                        <a:ea typeface="HGS明朝B" panose="02020800000000000000" pitchFamily="18" charset="-128"/>
                      </a:endParaRPr>
                    </a:p>
                  </a:txBody>
                  <a:tcPr marL="5216" marR="5216" marT="5216"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9160">
                <a:tc gridSpan="4">
                  <a:txBody>
                    <a:bodyPr/>
                    <a:lstStyle/>
                    <a:p>
                      <a:pPr algn="dist"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月取引</a:t>
                      </a:r>
                    </a:p>
                  </a:txBody>
                  <a:tcPr marL="62593"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7/31</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借方合計</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kumimoji="1" lang="ja-JP" altLang="en-US"/>
                    </a:p>
                  </a:txBody>
                  <a:tcPr/>
                </a:tc>
                <a:tc rowSpan="2" gridSpan="2">
                  <a:txBody>
                    <a:bodyPr/>
                    <a:lstStyle/>
                    <a:p>
                      <a:pPr algn="ct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6/30</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借方合計</a:t>
                      </a:r>
                    </a:p>
                  </a:txBody>
                  <a:tcPr marL="5216" marR="5216"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勘定科目</a:t>
                      </a:r>
                    </a:p>
                  </a:txBody>
                  <a:tcPr marL="5216" marR="5216"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gridSpan="2">
                  <a:txBody>
                    <a:bodyPr/>
                    <a:lstStyle/>
                    <a:p>
                      <a:pPr algn="ct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6/30</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貸方合計</a:t>
                      </a:r>
                    </a:p>
                  </a:txBody>
                  <a:tcPr marL="5216" marR="5216"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rowSpan="2" hMerge="1">
                  <a:txBody>
                    <a:bodyPr/>
                    <a:lstStyle/>
                    <a:p>
                      <a:endParaRPr kumimoji="1" lang="ja-JP" altLang="en-US"/>
                    </a:p>
                  </a:txBody>
                  <a:tcPr/>
                </a:tc>
                <a:tc rowSpan="2" gridSpan="2">
                  <a:txBody>
                    <a:bodyPr/>
                    <a:lstStyle/>
                    <a:p>
                      <a:pPr algn="ct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7/31</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貸方合計</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kumimoji="1" lang="ja-JP" altLang="en-US"/>
                    </a:p>
                  </a:txBody>
                  <a:tcPr/>
                </a:tc>
                <a:tc gridSpan="6">
                  <a:txBody>
                    <a:bodyPr/>
                    <a:lstStyle/>
                    <a:p>
                      <a:pPr algn="dist"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月取引</a:t>
                      </a:r>
                    </a:p>
                  </a:txBody>
                  <a:tcPr marL="62593"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81885">
                <a:tc gridSpan="3">
                  <a:txBody>
                    <a:bodyPr/>
                    <a:lstStyle/>
                    <a:p>
                      <a:pPr algn="ct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内　訳</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計</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計</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
                  <a:txBody>
                    <a:bodyPr/>
                    <a:lstStyle/>
                    <a:p>
                      <a:pPr algn="ct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内　訳</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30,000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125,000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95,000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52,600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93,200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40,600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2,000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12,200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3000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1000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22400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68,000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68,000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943,000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875,000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当座預金</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753,500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799,500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46,000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42,000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4,000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102,000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102,000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564,000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462,000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420,000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451,200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31,200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1,200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30,000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75,000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75,000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405,000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330,000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受取手形</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289,000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357,000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68,000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68,000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181885">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3000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110,000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70,000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183,000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1,987,000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1,804,000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1,640,000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1,818,000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178,000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1,000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75,000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102000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46,000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46,000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42,000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42,000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232,000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190,000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支払手形</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220,000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340,000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72,000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48,000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0"/>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48,000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72,000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1,467,000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1,347,000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1,481,000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1,611,000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130,000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70,000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60,000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2,600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2,600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31,200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28,600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所得税預り金</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31,200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33,800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2,600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2,600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4,800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4,800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57,600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52,800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社会保険料預り金</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57,600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62,400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4,800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4,800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3,100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3,100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4"/>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200,000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5"/>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zh-TW" altLang="en-US" sz="9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33,800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33,800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6"/>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1,000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1,650,000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1,830,000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180,000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70,000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110,000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7"/>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60,000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70,000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130,000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1,450,000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1,320,000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8"/>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29,800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29,800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146,000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116,200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9"/>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4,800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4,800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27,800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23,000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法定福利費</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0"/>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2,000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28,300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26,300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発送費</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1"/>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4,000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4,000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73,300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69,300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2"/>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1,200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1,200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21,000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19,800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3"/>
                  </a:ext>
                </a:extLst>
              </a:tr>
              <a:tr h="181885">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70C0"/>
                          </a:solidFill>
                          <a:effectLst/>
                          <a:latin typeface="HGS明朝B" panose="02020800000000000000" pitchFamily="18" charset="-128"/>
                          <a:ea typeface="HGS明朝B" panose="02020800000000000000" pitchFamily="18" charset="-128"/>
                        </a:rPr>
                        <a:t>1,000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1,000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27,800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26,800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dist"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62593" marR="62593"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24"/>
                  </a:ext>
                </a:extLst>
              </a:tr>
              <a:tr h="189160">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70C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801,200</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7,633,000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6,831,800</a:t>
                      </a:r>
                    </a:p>
                  </a:txBody>
                  <a:tcPr marL="5216" marR="62593" marT="5216" marB="0" anchor="ctr">
                    <a:lnL w="6350" cap="flat" cmpd="sng" algn="ctr">
                      <a:solidFill>
                        <a:srgbClr val="00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6,831,800</a:t>
                      </a:r>
                    </a:p>
                  </a:txBody>
                  <a:tcPr marL="5216" marR="62593" marT="5216" marB="0" anchor="ctr">
                    <a:lnL w="25400" cap="flat" cmpd="dbl"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gridSpan="2">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7,633,000</a:t>
                      </a:r>
                    </a:p>
                  </a:txBody>
                  <a:tcPr marL="5216" marR="62593"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HGS明朝B" panose="02020800000000000000" pitchFamily="18" charset="-128"/>
                          <a:ea typeface="HGS明朝B" panose="02020800000000000000" pitchFamily="18" charset="-128"/>
                        </a:rPr>
                        <a:t>801,200</a:t>
                      </a:r>
                    </a:p>
                  </a:txBody>
                  <a:tcPr marL="5216" marR="5216" marT="5216"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HGS明朝B" panose="02020800000000000000" pitchFamily="18" charset="-128"/>
                          <a:ea typeface="HGS明朝B" panose="02020800000000000000" pitchFamily="18" charset="-128"/>
                        </a:rPr>
                        <a:t>　</a:t>
                      </a:r>
                    </a:p>
                  </a:txBody>
                  <a:tcPr marL="5216" marR="5216" marT="5216"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bl>
          </a:graphicData>
        </a:graphic>
      </p:graphicFrame>
    </p:spTree>
    <p:custDataLst>
      <p:tags r:id="rId1"/>
    </p:custDataLst>
    <p:extLst>
      <p:ext uri="{BB962C8B-B14F-4D97-AF65-F5344CB8AC3E}">
        <p14:creationId xmlns:p14="http://schemas.microsoft.com/office/powerpoint/2010/main" val="255792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par>
                          <p:cTn id="43" fill="hold">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10"/>
                                        </p:tgtEl>
                                      </p:cBhvr>
                                    </p:animEffect>
                                    <p:set>
                                      <p:cBhvr>
                                        <p:cTn id="51" dur="1" fill="hold">
                                          <p:stCondLst>
                                            <p:cond delay="499"/>
                                          </p:stCondLst>
                                        </p:cTn>
                                        <p:tgtEl>
                                          <p:spTgt spid="10"/>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7"/>
                                        </p:tgtEl>
                                      </p:cBhvr>
                                    </p:animEffect>
                                    <p:set>
                                      <p:cBhvr>
                                        <p:cTn id="54" dur="1" fill="hold">
                                          <p:stCondLst>
                                            <p:cond delay="499"/>
                                          </p:stCondLst>
                                        </p:cTn>
                                        <p:tgtEl>
                                          <p:spTgt spid="7"/>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8"/>
                                        </p:tgtEl>
                                      </p:cBhvr>
                                    </p:animEffect>
                                    <p:set>
                                      <p:cBhvr>
                                        <p:cTn id="57" dur="1" fill="hold">
                                          <p:stCondLst>
                                            <p:cond delay="499"/>
                                          </p:stCondLst>
                                        </p:cTn>
                                        <p:tgtEl>
                                          <p:spTgt spid="8"/>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11"/>
                                        </p:tgtEl>
                                      </p:cBhvr>
                                    </p:animEffect>
                                    <p:set>
                                      <p:cBhvr>
                                        <p:cTn id="60" dur="1" fill="hold">
                                          <p:stCondLst>
                                            <p:cond delay="499"/>
                                          </p:stCondLst>
                                        </p:cTn>
                                        <p:tgtEl>
                                          <p:spTgt spid="11"/>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12"/>
                                        </p:tgtEl>
                                      </p:cBhvr>
                                    </p:animEffect>
                                    <p:set>
                                      <p:cBhvr>
                                        <p:cTn id="63" dur="1" fill="hold">
                                          <p:stCondLst>
                                            <p:cond delay="499"/>
                                          </p:stCondLst>
                                        </p:cTn>
                                        <p:tgtEl>
                                          <p:spTgt spid="12"/>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5"/>
                                        </p:tgtEl>
                                      </p:cBhvr>
                                    </p:animEffect>
                                    <p:set>
                                      <p:cBhvr>
                                        <p:cTn id="66" dur="1" fill="hold">
                                          <p:stCondLst>
                                            <p:cond delay="499"/>
                                          </p:stCondLst>
                                        </p:cTn>
                                        <p:tgtEl>
                                          <p:spTgt spid="5"/>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6"/>
                                        </p:tgtEl>
                                      </p:cBhvr>
                                    </p:animEffect>
                                    <p:set>
                                      <p:cBhvr>
                                        <p:cTn id="69" dur="1" fill="hold">
                                          <p:stCondLst>
                                            <p:cond delay="499"/>
                                          </p:stCondLst>
                                        </p:cTn>
                                        <p:tgtEl>
                                          <p:spTgt spid="6"/>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500"/>
                                        <p:tgtEl>
                                          <p:spTgt spid="13"/>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5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2" nodeType="clickEffect">
                                  <p:stCondLst>
                                    <p:cond delay="0"/>
                                  </p:stCondLst>
                                  <p:childTnLst>
                                    <p:set>
                                      <p:cBhvr>
                                        <p:cTn id="83" dur="1" fill="hold">
                                          <p:stCondLst>
                                            <p:cond delay="0"/>
                                          </p:stCondLst>
                                        </p:cTn>
                                        <p:tgtEl>
                                          <p:spTgt spid="5"/>
                                        </p:tgtEl>
                                        <p:attrNameLst>
                                          <p:attrName>style.visibility</p:attrName>
                                        </p:attrNameLst>
                                      </p:cBhvr>
                                      <p:to>
                                        <p:strVal val="visible"/>
                                      </p:to>
                                    </p:set>
                                    <p:animEffect transition="in" filter="fade">
                                      <p:cBhvr>
                                        <p:cTn id="84" dur="500"/>
                                        <p:tgtEl>
                                          <p:spTgt spid="5"/>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xit" presetSubtype="0" fill="hold" grpId="1" nodeType="clickEffect">
                                  <p:stCondLst>
                                    <p:cond delay="0"/>
                                  </p:stCondLst>
                                  <p:childTnLst>
                                    <p:animEffect transition="out" filter="fade">
                                      <p:cBhvr>
                                        <p:cTn id="88" dur="500"/>
                                        <p:tgtEl>
                                          <p:spTgt spid="13"/>
                                        </p:tgtEl>
                                      </p:cBhvr>
                                    </p:animEffect>
                                    <p:set>
                                      <p:cBhvr>
                                        <p:cTn id="89" dur="1" fill="hold">
                                          <p:stCondLst>
                                            <p:cond delay="499"/>
                                          </p:stCondLst>
                                        </p:cTn>
                                        <p:tgtEl>
                                          <p:spTgt spid="13"/>
                                        </p:tgtEl>
                                        <p:attrNameLst>
                                          <p:attrName>style.visibility</p:attrName>
                                        </p:attrNameLst>
                                      </p:cBhvr>
                                      <p:to>
                                        <p:strVal val="hidden"/>
                                      </p:to>
                                    </p:set>
                                  </p:childTnLst>
                                </p:cTn>
                              </p:par>
                              <p:par>
                                <p:cTn id="90" presetID="10" presetClass="exit" presetSubtype="0" fill="hold" grpId="1" nodeType="withEffect">
                                  <p:stCondLst>
                                    <p:cond delay="0"/>
                                  </p:stCondLst>
                                  <p:childTnLst>
                                    <p:animEffect transition="out" filter="fade">
                                      <p:cBhvr>
                                        <p:cTn id="91" dur="500"/>
                                        <p:tgtEl>
                                          <p:spTgt spid="15"/>
                                        </p:tgtEl>
                                      </p:cBhvr>
                                    </p:animEffect>
                                    <p:set>
                                      <p:cBhvr>
                                        <p:cTn id="92" dur="1" fill="hold">
                                          <p:stCondLst>
                                            <p:cond delay="499"/>
                                          </p:stCondLst>
                                        </p:cTn>
                                        <p:tgtEl>
                                          <p:spTgt spid="15"/>
                                        </p:tgtEl>
                                        <p:attrNameLst>
                                          <p:attrName>style.visibility</p:attrName>
                                        </p:attrNameLst>
                                      </p:cBhvr>
                                      <p:to>
                                        <p:strVal val="hidden"/>
                                      </p:to>
                                    </p:set>
                                  </p:childTnLst>
                                </p:cTn>
                              </p:par>
                              <p:par>
                                <p:cTn id="93" presetID="10" presetClass="exit" presetSubtype="0" fill="hold" grpId="3" nodeType="withEffect">
                                  <p:stCondLst>
                                    <p:cond delay="0"/>
                                  </p:stCondLst>
                                  <p:childTnLst>
                                    <p:animEffect transition="out" filter="fade">
                                      <p:cBhvr>
                                        <p:cTn id="94" dur="500"/>
                                        <p:tgtEl>
                                          <p:spTgt spid="5"/>
                                        </p:tgtEl>
                                      </p:cBhvr>
                                    </p:animEffect>
                                    <p:set>
                                      <p:cBhvr>
                                        <p:cTn id="95" dur="1" fill="hold">
                                          <p:stCondLst>
                                            <p:cond delay="499"/>
                                          </p:stCondLst>
                                        </p:cTn>
                                        <p:tgtEl>
                                          <p:spTgt spid="5"/>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fade">
                                      <p:cBhvr>
                                        <p:cTn id="100" dur="500"/>
                                        <p:tgtEl>
                                          <p:spTgt spid="14"/>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fade">
                                      <p:cBhvr>
                                        <p:cTn id="105" dur="500"/>
                                        <p:tgtEl>
                                          <p:spTgt spid="16"/>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2" nodeType="clickEffect">
                                  <p:stCondLst>
                                    <p:cond delay="0"/>
                                  </p:stCondLst>
                                  <p:childTnLst>
                                    <p:set>
                                      <p:cBhvr>
                                        <p:cTn id="109" dur="1" fill="hold">
                                          <p:stCondLst>
                                            <p:cond delay="0"/>
                                          </p:stCondLst>
                                        </p:cTn>
                                        <p:tgtEl>
                                          <p:spTgt spid="6"/>
                                        </p:tgtEl>
                                        <p:attrNameLst>
                                          <p:attrName>style.visibility</p:attrName>
                                        </p:attrNameLst>
                                      </p:cBhvr>
                                      <p:to>
                                        <p:strVal val="visible"/>
                                      </p:to>
                                    </p:set>
                                    <p:animEffect transition="in" filter="fade">
                                      <p:cBhvr>
                                        <p:cTn id="110" dur="500"/>
                                        <p:tgtEl>
                                          <p:spTgt spid="6"/>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xit" presetSubtype="0" fill="hold" grpId="1" nodeType="clickEffect">
                                  <p:stCondLst>
                                    <p:cond delay="0"/>
                                  </p:stCondLst>
                                  <p:childTnLst>
                                    <p:animEffect transition="out" filter="fade">
                                      <p:cBhvr>
                                        <p:cTn id="114" dur="500"/>
                                        <p:tgtEl>
                                          <p:spTgt spid="14"/>
                                        </p:tgtEl>
                                      </p:cBhvr>
                                    </p:animEffect>
                                    <p:set>
                                      <p:cBhvr>
                                        <p:cTn id="115" dur="1" fill="hold">
                                          <p:stCondLst>
                                            <p:cond delay="499"/>
                                          </p:stCondLst>
                                        </p:cTn>
                                        <p:tgtEl>
                                          <p:spTgt spid="14"/>
                                        </p:tgtEl>
                                        <p:attrNameLst>
                                          <p:attrName>style.visibility</p:attrName>
                                        </p:attrNameLst>
                                      </p:cBhvr>
                                      <p:to>
                                        <p:strVal val="hidden"/>
                                      </p:to>
                                    </p:set>
                                  </p:childTnLst>
                                </p:cTn>
                              </p:par>
                              <p:par>
                                <p:cTn id="116" presetID="10" presetClass="exit" presetSubtype="0" fill="hold" grpId="1" nodeType="withEffect">
                                  <p:stCondLst>
                                    <p:cond delay="0"/>
                                  </p:stCondLst>
                                  <p:childTnLst>
                                    <p:animEffect transition="out" filter="fade">
                                      <p:cBhvr>
                                        <p:cTn id="117" dur="500"/>
                                        <p:tgtEl>
                                          <p:spTgt spid="16"/>
                                        </p:tgtEl>
                                      </p:cBhvr>
                                    </p:animEffect>
                                    <p:set>
                                      <p:cBhvr>
                                        <p:cTn id="118" dur="1" fill="hold">
                                          <p:stCondLst>
                                            <p:cond delay="499"/>
                                          </p:stCondLst>
                                        </p:cTn>
                                        <p:tgtEl>
                                          <p:spTgt spid="16"/>
                                        </p:tgtEl>
                                        <p:attrNameLst>
                                          <p:attrName>style.visibility</p:attrName>
                                        </p:attrNameLst>
                                      </p:cBhvr>
                                      <p:to>
                                        <p:strVal val="hidden"/>
                                      </p:to>
                                    </p:set>
                                  </p:childTnLst>
                                </p:cTn>
                              </p:par>
                              <p:par>
                                <p:cTn id="119" presetID="10" presetClass="exit" presetSubtype="0" fill="hold" grpId="3" nodeType="withEffect">
                                  <p:stCondLst>
                                    <p:cond delay="0"/>
                                  </p:stCondLst>
                                  <p:childTnLst>
                                    <p:animEffect transition="out" filter="fade">
                                      <p:cBhvr>
                                        <p:cTn id="120" dur="500"/>
                                        <p:tgtEl>
                                          <p:spTgt spid="6"/>
                                        </p:tgtEl>
                                      </p:cBhvr>
                                    </p:animEffect>
                                    <p:set>
                                      <p:cBhvr>
                                        <p:cTn id="12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5" grpId="3" animBg="1"/>
      <p:bldP spid="6" grpId="0" animBg="1"/>
      <p:bldP spid="6" grpId="1" animBg="1"/>
      <p:bldP spid="6" grpId="2" animBg="1"/>
      <p:bldP spid="6" grpId="3"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7488" y="382587"/>
            <a:ext cx="7419156" cy="327570"/>
          </a:xfrm>
        </p:spPr>
        <p:txBody>
          <a:bodyPr>
            <a:noAutofit/>
          </a:bodyPr>
          <a:lstStyle/>
          <a:p>
            <a:pPr defTabSz="914400" eaLnBrk="0" fontAlgn="base" hangingPunct="0">
              <a:lnSpc>
                <a:spcPct val="100000"/>
              </a:lnSpc>
              <a:spcAft>
                <a:spcPct val="0"/>
              </a:spcAft>
              <a:defRPr/>
            </a:pPr>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④</a:t>
            </a:r>
            <a:endParaRPr lang="ja-JP" altLang="en-US" sz="1400" dirty="0"/>
          </a:p>
        </p:txBody>
      </p:sp>
      <p:sp>
        <p:nvSpPr>
          <p:cNvPr id="8" name="フッター プレースホルダー 2">
            <a:extLst>
              <a:ext uri="{FF2B5EF4-FFF2-40B4-BE49-F238E27FC236}">
                <a16:creationId xmlns:a16="http://schemas.microsoft.com/office/drawing/2014/main" id="{6B561C79-5E06-4498-BFCF-5A2F11F2D2A3}"/>
              </a:ext>
            </a:extLst>
          </p:cNvPr>
          <p:cNvSpPr>
            <a:spLocks noGrp="1"/>
          </p:cNvSpPr>
          <p:nvPr>
            <p:ph type="ftr" sz="quarter" idx="11"/>
          </p:nvPr>
        </p:nvSpPr>
        <p:spPr>
          <a:xfrm>
            <a:off x="2351584" y="6478454"/>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0FC802E2-2783-4796-8035-5FB8C146E413}"/>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00000000-0008-0000-6600-000004000000}"/>
              </a:ext>
            </a:extLst>
          </p:cNvPr>
          <p:cNvSpPr>
            <a:spLocks noChangeArrowheads="1"/>
          </p:cNvSpPr>
          <p:nvPr/>
        </p:nvSpPr>
        <p:spPr bwMode="auto">
          <a:xfrm>
            <a:off x="2095194" y="883504"/>
            <a:ext cx="5121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次の</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資料１</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と</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資料２</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にもとづいて、</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Ⅹ</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２年７月３１日における残高試算表を作成しなさい。	</a:t>
            </a:r>
          </a:p>
        </p:txBody>
      </p:sp>
      <p:graphicFrame>
        <p:nvGraphicFramePr>
          <p:cNvPr id="6" name="表 5">
            <a:extLst>
              <a:ext uri="{FF2B5EF4-FFF2-40B4-BE49-F238E27FC236}">
                <a16:creationId xmlns:a16="http://schemas.microsoft.com/office/drawing/2014/main" id="{CD38F06C-99F6-4FE2-B806-E61B40E328EF}"/>
              </a:ext>
            </a:extLst>
          </p:cNvPr>
          <p:cNvGraphicFramePr>
            <a:graphicFrameLocks noGrp="1"/>
          </p:cNvGraphicFramePr>
          <p:nvPr/>
        </p:nvGraphicFramePr>
        <p:xfrm>
          <a:off x="1775520" y="1580071"/>
          <a:ext cx="6264697" cy="4773966"/>
        </p:xfrm>
        <a:graphic>
          <a:graphicData uri="http://schemas.openxmlformats.org/drawingml/2006/table">
            <a:tbl>
              <a:tblPr/>
              <a:tblGrid>
                <a:gridCol w="1730579">
                  <a:extLst>
                    <a:ext uri="{9D8B030D-6E8A-4147-A177-3AD203B41FA5}">
                      <a16:colId xmlns:a16="http://schemas.microsoft.com/office/drawing/2014/main" val="2655844559"/>
                    </a:ext>
                  </a:extLst>
                </a:gridCol>
                <a:gridCol w="2803539">
                  <a:extLst>
                    <a:ext uri="{9D8B030D-6E8A-4147-A177-3AD203B41FA5}">
                      <a16:colId xmlns:a16="http://schemas.microsoft.com/office/drawing/2014/main" val="2901276964"/>
                    </a:ext>
                  </a:extLst>
                </a:gridCol>
                <a:gridCol w="1730579">
                  <a:extLst>
                    <a:ext uri="{9D8B030D-6E8A-4147-A177-3AD203B41FA5}">
                      <a16:colId xmlns:a16="http://schemas.microsoft.com/office/drawing/2014/main" val="1896279101"/>
                    </a:ext>
                  </a:extLst>
                </a:gridCol>
              </a:tblGrid>
              <a:tr h="226040">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241" marR="8241" marT="8241" marB="0" anchor="ctr">
                    <a:lnL>
                      <a:noFill/>
                    </a:lnL>
                    <a:lnR>
                      <a:noFill/>
                    </a:lnR>
                    <a:lnT>
                      <a:noFill/>
                    </a:lnT>
                    <a:lnB>
                      <a:noFill/>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残高試算表</a:t>
                      </a:r>
                    </a:p>
                  </a:txBody>
                  <a:tcPr marL="98894" marR="98894" marT="8241"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241" marR="8241" marT="8241" marB="0" anchor="ctr">
                    <a:lnL>
                      <a:noFill/>
                    </a:lnL>
                    <a:lnR>
                      <a:noFill/>
                    </a:lnR>
                    <a:lnT>
                      <a:noFill/>
                    </a:lnT>
                    <a:lnB>
                      <a:noFill/>
                    </a:lnB>
                  </a:tcPr>
                </a:tc>
                <a:extLst>
                  <a:ext uri="{0D108BD9-81ED-4DB2-BD59-A6C34878D82A}">
                    <a16:rowId xmlns:a16="http://schemas.microsoft.com/office/drawing/2014/main" val="997936033"/>
                  </a:ext>
                </a:extLst>
              </a:tr>
              <a:tr h="235082">
                <a:tc gridSpan="3">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30</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8241" marR="8241" marT="8241"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0413805"/>
                  </a:ext>
                </a:extLst>
              </a:tr>
              <a:tr h="235082">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　方</a:t>
                      </a:r>
                    </a:p>
                  </a:txBody>
                  <a:tcPr marL="98894" marR="98894" marT="8241"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勘定科目</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　方</a:t>
                      </a:r>
                    </a:p>
                  </a:txBody>
                  <a:tcPr marL="98894" marR="98894" marT="8241"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446154163"/>
                  </a:ext>
                </a:extLst>
              </a:tr>
              <a:tr h="22604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526,000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82733868"/>
                  </a:ext>
                </a:extLst>
              </a:tr>
              <a:tr h="22604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1,485,000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04339151"/>
                  </a:ext>
                </a:extLst>
              </a:tr>
              <a:tr h="22604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1,640,000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59325336"/>
                  </a:ext>
                </a:extLst>
              </a:tr>
              <a:tr h="22604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269,000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7571433"/>
                  </a:ext>
                </a:extLst>
              </a:tr>
              <a:tr h="22604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1,347,000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2180741"/>
                  </a:ext>
                </a:extLst>
              </a:tr>
              <a:tr h="22604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前受金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180,000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17753132"/>
                  </a:ext>
                </a:extLst>
              </a:tr>
              <a:tr h="22604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所得税預り金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26,000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92702441"/>
                  </a:ext>
                </a:extLst>
              </a:tr>
              <a:tr h="22604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82681149"/>
                  </a:ext>
                </a:extLst>
              </a:tr>
              <a:tr h="22604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84925324"/>
                  </a:ext>
                </a:extLst>
              </a:tr>
              <a:tr h="22604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202,000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97757575"/>
                  </a:ext>
                </a:extLst>
              </a:tr>
              <a:tr h="22604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16,500,000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68817919"/>
                  </a:ext>
                </a:extLst>
              </a:tr>
              <a:tr h="22604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13,200,000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0617949"/>
                  </a:ext>
                </a:extLst>
              </a:tr>
              <a:tr h="22604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2,190,000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03967655"/>
                  </a:ext>
                </a:extLst>
              </a:tr>
              <a:tr h="22604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42,000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発送費</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80116323"/>
                  </a:ext>
                </a:extLst>
              </a:tr>
              <a:tr h="22604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693,000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70565554"/>
                  </a:ext>
                </a:extLst>
              </a:tr>
              <a:tr h="22604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198,000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56740568"/>
                  </a:ext>
                </a:extLst>
              </a:tr>
              <a:tr h="22604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43,000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675099300"/>
                  </a:ext>
                </a:extLst>
              </a:tr>
              <a:tr h="235082">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20,286,000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8241"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20,286,000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178083453"/>
                  </a:ext>
                </a:extLst>
              </a:tr>
            </a:tbl>
          </a:graphicData>
        </a:graphic>
      </p:graphicFrame>
      <p:sp>
        <p:nvSpPr>
          <p:cNvPr id="7" name="正方形/長方形 6"/>
          <p:cNvSpPr/>
          <p:nvPr/>
        </p:nvSpPr>
        <p:spPr>
          <a:xfrm>
            <a:off x="2135160" y="1823321"/>
            <a:ext cx="954107"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資料１</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endParaRPr kumimoji="1" lang="ja-JP" altLang="en-US" sz="1800" b="0" i="0" u="none" strike="noStrike" kern="1200" cap="none" spc="0" normalizeH="0" baseline="0" noProof="0" dirty="0">
              <a:ln>
                <a:noFill/>
              </a:ln>
              <a:solidFill>
                <a:prstClr val="black"/>
              </a:solidFill>
              <a:effectLst/>
              <a:uLnTx/>
              <a:uFillTx/>
              <a:latin typeface="Verdana" panose="020B0604030504040204" pitchFamily="34" charset="0"/>
              <a:ea typeface="ＭＳ Ｐゴシック" panose="020B0600070205080204" pitchFamily="50" charset="-128"/>
              <a:cs typeface="+mn-cs"/>
            </a:endParaRPr>
          </a:p>
        </p:txBody>
      </p:sp>
    </p:spTree>
    <p:custDataLst>
      <p:tags r:id="rId1"/>
    </p:custDataLst>
    <p:extLst>
      <p:ext uri="{BB962C8B-B14F-4D97-AF65-F5344CB8AC3E}">
        <p14:creationId xmlns:p14="http://schemas.microsoft.com/office/powerpoint/2010/main" val="150577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8275" y="332428"/>
            <a:ext cx="7039694" cy="327569"/>
          </a:xfrm>
        </p:spPr>
        <p:txBody>
          <a:bodyPr>
            <a:normAutofit/>
          </a:bodyPr>
          <a:lstStyle/>
          <a:p>
            <a:pPr defTabSz="914400" eaLnBrk="0" fontAlgn="base" hangingPunct="0">
              <a:lnSpc>
                <a:spcPct val="100000"/>
              </a:lnSpc>
              <a:spcAft>
                <a:spcPct val="0"/>
              </a:spcAft>
              <a:defRPr/>
            </a:pPr>
            <a:r>
              <a:rPr lang="en-US" altLang="ja-JP" sz="1400" dirty="0">
                <a:solidFill>
                  <a:prstClr val="black"/>
                </a:solidFill>
                <a:latin typeface="HGS明朝B" panose="02020800000000000000" pitchFamily="18" charset="-128"/>
                <a:ea typeface="HGS明朝B" panose="02020800000000000000" pitchFamily="18" charset="-128"/>
              </a:rPr>
              <a:t>【</a:t>
            </a:r>
            <a:r>
              <a:rPr lang="ja-JP" altLang="en-US" sz="1400" dirty="0">
                <a:solidFill>
                  <a:prstClr val="black"/>
                </a:solidFill>
                <a:latin typeface="HGS明朝B" panose="02020800000000000000" pitchFamily="18" charset="-128"/>
                <a:ea typeface="HGS明朝B" panose="02020800000000000000" pitchFamily="18" charset="-128"/>
              </a:rPr>
              <a:t>資料２</a:t>
            </a:r>
            <a:r>
              <a:rPr lang="en-US" altLang="ja-JP" sz="1400" dirty="0">
                <a:solidFill>
                  <a:prstClr val="black"/>
                </a:solidFill>
                <a:latin typeface="HGS明朝B" panose="02020800000000000000" pitchFamily="18" charset="-128"/>
                <a:ea typeface="HGS明朝B" panose="02020800000000000000" pitchFamily="18" charset="-128"/>
              </a:rPr>
              <a:t>】</a:t>
            </a:r>
            <a:endParaRPr lang="ja-JP" altLang="en-US" sz="1400" dirty="0"/>
          </a:p>
        </p:txBody>
      </p:sp>
      <p:sp>
        <p:nvSpPr>
          <p:cNvPr id="5" name="フッター プレースホルダー 2">
            <a:extLst>
              <a:ext uri="{FF2B5EF4-FFF2-40B4-BE49-F238E27FC236}">
                <a16:creationId xmlns:a16="http://schemas.microsoft.com/office/drawing/2014/main" id="{7C3B5D63-0166-48A6-8C5F-DDDA5E621E2A}"/>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0F83D8F9-8019-402F-A45A-E71779B2C1A8}"/>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00000000-0008-0000-6600-000006000000}"/>
              </a:ext>
            </a:extLst>
          </p:cNvPr>
          <p:cNvSpPr>
            <a:spLocks noChangeArrowheads="1"/>
          </p:cNvSpPr>
          <p:nvPr/>
        </p:nvSpPr>
        <p:spPr bwMode="auto">
          <a:xfrm>
            <a:off x="1961245" y="717542"/>
            <a:ext cx="5256585" cy="5638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Ⅹ</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２年７月中の取引</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１</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現金に関する取引</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①売上高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380,000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②普通預金からの入金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③商品受注による手付金の受領額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④仕入高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410,000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　</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⑤収入印紙の購入額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⑥当社負担の商品発送費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⑦所得税源泉徴収の納付高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26,000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２</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普通預金に関する取引</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①売掛金の回収額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1,160,000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②買掛金の支払額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760,000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③給料の支払額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270,000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④家賃の支払額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63,000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⑤通信費の支払額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18,000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⑥現金の引き出し額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３</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売上に関する取引　　　　　　　</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①現金売上高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380,000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②掛売上高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1,150,000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③手付金の充当による売上高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100,000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４</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仕入に関する取引</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①現金仕入高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410,000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②掛仕入高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784,000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③掛返品高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20,000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５</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その他の取引　　　</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①売掛金の貸倒高　　　　　　　　               </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16,000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p:txBody>
      </p:sp>
    </p:spTree>
    <p:extLst>
      <p:ext uri="{BB962C8B-B14F-4D97-AF65-F5344CB8AC3E}">
        <p14:creationId xmlns:p14="http://schemas.microsoft.com/office/powerpoint/2010/main" val="3265696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1424" y="531344"/>
            <a:ext cx="10442376" cy="1169464"/>
          </a:xfrm>
        </p:spPr>
        <p:txBody>
          <a:bodyPr>
            <a:noAutofit/>
          </a:bodyPr>
          <a:lstStyle/>
          <a:p>
            <a:pPr algn="ctr"/>
            <a:r>
              <a:rPr lang="ja-JP" altLang="en-US" sz="2400" dirty="0">
                <a:latin typeface="HGS明朝B" panose="02020800000000000000" pitchFamily="18" charset="-128"/>
                <a:ea typeface="HGS明朝B" panose="02020800000000000000" pitchFamily="18" charset="-128"/>
                <a:cs typeface="+mn-cs"/>
              </a:rPr>
              <a:t>第</a:t>
            </a:r>
            <a:r>
              <a:rPr lang="en-US" altLang="ja-JP" sz="2400" dirty="0">
                <a:latin typeface="HGS明朝B" panose="02020800000000000000" pitchFamily="18" charset="-128"/>
                <a:ea typeface="HGS明朝B" panose="02020800000000000000" pitchFamily="18" charset="-128"/>
                <a:cs typeface="+mn-cs"/>
              </a:rPr>
              <a:t>20</a:t>
            </a:r>
            <a:r>
              <a:rPr lang="ja-JP" altLang="en-US" sz="2400" dirty="0">
                <a:latin typeface="HGS明朝B" panose="02020800000000000000" pitchFamily="18" charset="-128"/>
                <a:ea typeface="HGS明朝B" panose="02020800000000000000" pitchFamily="18" charset="-128"/>
                <a:cs typeface="+mn-cs"/>
              </a:rPr>
              <a:t>講　収益費用の発生と期間帰属</a:t>
            </a:r>
            <a:r>
              <a:rPr lang="en-US" altLang="ja-JP" sz="2400" dirty="0">
                <a:latin typeface="HGS明朝B" panose="02020800000000000000" pitchFamily="18" charset="-128"/>
                <a:ea typeface="HGS明朝B" panose="02020800000000000000" pitchFamily="18" charset="-128"/>
                <a:cs typeface="+mn-cs"/>
              </a:rPr>
              <a:t>(</a:t>
            </a:r>
            <a:r>
              <a:rPr lang="ja-JP" altLang="en-US" sz="2400" dirty="0">
                <a:latin typeface="HGS明朝B" panose="02020800000000000000" pitchFamily="18" charset="-128"/>
                <a:ea typeface="HGS明朝B" panose="02020800000000000000" pitchFamily="18" charset="-128"/>
                <a:cs typeface="+mn-cs"/>
              </a:rPr>
              <a:t>決算修正</a:t>
            </a:r>
            <a:r>
              <a:rPr lang="en-US" altLang="ja-JP" sz="2400" dirty="0">
                <a:latin typeface="HGS明朝B" panose="02020800000000000000" pitchFamily="18" charset="-128"/>
                <a:ea typeface="HGS明朝B" panose="02020800000000000000" pitchFamily="18" charset="-128"/>
                <a:cs typeface="+mn-cs"/>
              </a:rPr>
              <a:t>)</a:t>
            </a:r>
            <a:r>
              <a:rPr lang="ja-JP" altLang="en-US" sz="2400" dirty="0">
                <a:latin typeface="HGS明朝B" panose="02020800000000000000" pitchFamily="18" charset="-128"/>
                <a:ea typeface="HGS明朝B" panose="02020800000000000000" pitchFamily="18" charset="-128"/>
                <a:cs typeface="+mn-cs"/>
              </a:rPr>
              <a:t>  </a:t>
            </a:r>
            <a:r>
              <a:rPr lang="ja-JP" altLang="en-US" sz="2400" dirty="0">
                <a:latin typeface="HGS明朝B" panose="02020800000000000000" pitchFamily="18" charset="-128"/>
                <a:ea typeface="HGS明朝B" panose="02020800000000000000" pitchFamily="18" charset="-128"/>
              </a:rPr>
              <a:t>復習</a:t>
            </a:r>
            <a:endParaRPr lang="ja-JP" altLang="en-US" sz="2400" dirty="0"/>
          </a:p>
        </p:txBody>
      </p:sp>
      <p:sp>
        <p:nvSpPr>
          <p:cNvPr id="5" name="フッター プレースホルダー 2">
            <a:extLst>
              <a:ext uri="{FF2B5EF4-FFF2-40B4-BE49-F238E27FC236}">
                <a16:creationId xmlns:a16="http://schemas.microsoft.com/office/drawing/2014/main" id="{4A681582-A337-4841-B708-9637EBE7FC5A}"/>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4" name="スライド番号プレースホルダー 3">
            <a:extLst>
              <a:ext uri="{FF2B5EF4-FFF2-40B4-BE49-F238E27FC236}">
                <a16:creationId xmlns:a16="http://schemas.microsoft.com/office/drawing/2014/main" id="{BFF89E38-8EED-40B3-B96D-C4CB39E8C724}"/>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3" name="正方形/長方形 2"/>
          <p:cNvSpPr/>
          <p:nvPr/>
        </p:nvSpPr>
        <p:spPr>
          <a:xfrm>
            <a:off x="2351584" y="2276872"/>
            <a:ext cx="5976664" cy="329320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1 </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収益</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しゅうえき</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と費用</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ひよう</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収益</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しゅうえき</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企業の経営活動の結果として資本が増加する原因をいう</a:t>
            </a:r>
            <a:endParaRPr kumimoji="1" lang="en-US" altLang="ja-JP" sz="1600" b="0" i="0" u="none" strike="noStrike" kern="1200" cap="none" spc="0" normalizeH="0" baseline="0" noProof="0" dirty="0">
              <a:ln>
                <a:noFill/>
              </a:ln>
              <a:solidFill>
                <a:srgbClr val="00206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たとえば、商品売買益、受取手数料、受取利息などがある。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費用</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ひよう</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企業の経営活動の結果として資本が減少する原因をいう</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たとえば、給料、支払家賃、支払利息などがある</a:t>
            </a:r>
            <a:r>
              <a:rPr lang="ja-JP" altLang="en-US" sz="1600" dirty="0">
                <a:solidFill>
                  <a:srgbClr val="000000"/>
                </a:solidFill>
                <a:latin typeface="HGS明朝B" panose="02020800000000000000" pitchFamily="18" charset="-128"/>
                <a:ea typeface="HGS明朝B" panose="02020800000000000000" pitchFamily="18" charset="-128"/>
              </a:rPr>
              <a:t>。</a:t>
            </a:r>
            <a:endPar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財と用役</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サービス</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ざいとようえき</a:t>
            </a:r>
            <a:r>
              <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財　　企業の生産物で形があるもの　　</a:t>
            </a:r>
            <a:endParaRPr kumimoji="1" lang="en-US" altLang="ja-JP"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用役　企業の生産物で形がないもの</a:t>
            </a:r>
          </a:p>
        </p:txBody>
      </p:sp>
      <p:sp>
        <p:nvSpPr>
          <p:cNvPr id="7" name="正方形/長方形 6">
            <a:extLst>
              <a:ext uri="{FF2B5EF4-FFF2-40B4-BE49-F238E27FC236}">
                <a16:creationId xmlns:a16="http://schemas.microsoft.com/office/drawing/2014/main" id="{F074588F-01A8-454E-A15A-F89DC704C320}"/>
              </a:ext>
            </a:extLst>
          </p:cNvPr>
          <p:cNvSpPr/>
          <p:nvPr/>
        </p:nvSpPr>
        <p:spPr>
          <a:xfrm flipH="1">
            <a:off x="1775520" y="2204864"/>
            <a:ext cx="45719" cy="353943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318457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7488" y="635472"/>
            <a:ext cx="6823670" cy="399578"/>
          </a:xfrm>
        </p:spPr>
        <p:txBody>
          <a:bodyPr>
            <a:normAutofit/>
          </a:bodyPr>
          <a:lstStyle/>
          <a:p>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④</a:t>
            </a:r>
            <a:r>
              <a:rPr lang="ja-JP" altLang="en-US" sz="1400" dirty="0">
                <a:solidFill>
                  <a:srgbClr val="000000"/>
                </a:solidFill>
                <a:latin typeface="HGS明朝B" panose="02020800000000000000" pitchFamily="18" charset="-128"/>
                <a:ea typeface="HGS明朝B" panose="02020800000000000000" pitchFamily="18" charset="-128"/>
              </a:rPr>
              <a:t>　解答用紙</a:t>
            </a:r>
            <a:endParaRPr lang="ja-JP" altLang="en-US" sz="1400" dirty="0"/>
          </a:p>
        </p:txBody>
      </p:sp>
      <p:sp>
        <p:nvSpPr>
          <p:cNvPr id="5" name="フッター プレースホルダー 2">
            <a:extLst>
              <a:ext uri="{FF2B5EF4-FFF2-40B4-BE49-F238E27FC236}">
                <a16:creationId xmlns:a16="http://schemas.microsoft.com/office/drawing/2014/main" id="{0FA55883-9F6E-4C68-86C4-8364506020A6}"/>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BE484C0B-9DD4-47CE-86D7-5490DBC408B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4" name="表 3">
            <a:extLst>
              <a:ext uri="{FF2B5EF4-FFF2-40B4-BE49-F238E27FC236}">
                <a16:creationId xmlns:a16="http://schemas.microsoft.com/office/drawing/2014/main" id="{869AB983-15CD-4F4F-A686-53FDAE77D795}"/>
              </a:ext>
            </a:extLst>
          </p:cNvPr>
          <p:cNvGraphicFramePr>
            <a:graphicFrameLocks noGrp="1"/>
          </p:cNvGraphicFramePr>
          <p:nvPr/>
        </p:nvGraphicFramePr>
        <p:xfrm>
          <a:off x="1595500" y="1124744"/>
          <a:ext cx="9001000" cy="5052219"/>
        </p:xfrm>
        <a:graphic>
          <a:graphicData uri="http://schemas.openxmlformats.org/drawingml/2006/table">
            <a:tbl>
              <a:tblPr/>
              <a:tblGrid>
                <a:gridCol w="2486465">
                  <a:extLst>
                    <a:ext uri="{9D8B030D-6E8A-4147-A177-3AD203B41FA5}">
                      <a16:colId xmlns:a16="http://schemas.microsoft.com/office/drawing/2014/main" val="3868263881"/>
                    </a:ext>
                  </a:extLst>
                </a:gridCol>
                <a:gridCol w="4028070">
                  <a:extLst>
                    <a:ext uri="{9D8B030D-6E8A-4147-A177-3AD203B41FA5}">
                      <a16:colId xmlns:a16="http://schemas.microsoft.com/office/drawing/2014/main" val="584844572"/>
                    </a:ext>
                  </a:extLst>
                </a:gridCol>
                <a:gridCol w="2486465">
                  <a:extLst>
                    <a:ext uri="{9D8B030D-6E8A-4147-A177-3AD203B41FA5}">
                      <a16:colId xmlns:a16="http://schemas.microsoft.com/office/drawing/2014/main" val="2066184482"/>
                    </a:ext>
                  </a:extLst>
                </a:gridCol>
              </a:tblGrid>
              <a:tr h="239215">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241" marR="8241" marT="8241" marB="0" anchor="ctr">
                    <a:lnL>
                      <a:noFill/>
                    </a:lnL>
                    <a:lnR>
                      <a:noFill/>
                    </a:lnR>
                    <a:lnT>
                      <a:noFill/>
                    </a:lnT>
                    <a:lnB>
                      <a:noFill/>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残高試算表</a:t>
                      </a:r>
                    </a:p>
                  </a:txBody>
                  <a:tcPr marL="98894" marR="98894" marT="8241"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241" marR="8241" marT="8241" marB="0" anchor="ctr">
                    <a:lnL>
                      <a:noFill/>
                    </a:lnL>
                    <a:lnR>
                      <a:noFill/>
                    </a:lnR>
                    <a:lnT>
                      <a:noFill/>
                    </a:lnT>
                    <a:lnB>
                      <a:noFill/>
                    </a:lnB>
                  </a:tcPr>
                </a:tc>
                <a:extLst>
                  <a:ext uri="{0D108BD9-81ED-4DB2-BD59-A6C34878D82A}">
                    <a16:rowId xmlns:a16="http://schemas.microsoft.com/office/drawing/2014/main" val="276989560"/>
                  </a:ext>
                </a:extLst>
              </a:tr>
              <a:tr h="248783">
                <a:tc gridSpan="3">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8241" marR="8241" marT="8241"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95064414"/>
                  </a:ext>
                </a:extLst>
              </a:tr>
              <a:tr h="248783">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　方</a:t>
                      </a:r>
                    </a:p>
                  </a:txBody>
                  <a:tcPr marL="98894" marR="98894" marT="8241"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勘定科目</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　方</a:t>
                      </a:r>
                    </a:p>
                  </a:txBody>
                  <a:tcPr marL="98894" marR="98894" marT="8241"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913200340"/>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96398594"/>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50727511"/>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41646914"/>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84490498"/>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14930184"/>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前受金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06017354"/>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所得税預り金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14605647"/>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9656816"/>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62602855"/>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13242187"/>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37231942"/>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15614217"/>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30398901"/>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発送費</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66714729"/>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76018833"/>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86124899"/>
                  </a:ext>
                </a:extLst>
              </a:tr>
              <a:tr h="239215">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607771230"/>
                  </a:ext>
                </a:extLst>
              </a:tr>
              <a:tr h="24878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8241"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4141617509"/>
                  </a:ext>
                </a:extLst>
              </a:tr>
            </a:tbl>
          </a:graphicData>
        </a:graphic>
      </p:graphicFrame>
    </p:spTree>
    <p:extLst>
      <p:ext uri="{BB962C8B-B14F-4D97-AF65-F5344CB8AC3E}">
        <p14:creationId xmlns:p14="http://schemas.microsoft.com/office/powerpoint/2010/main" val="16237471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75520" y="647350"/>
            <a:ext cx="7183710" cy="399578"/>
          </a:xfrm>
        </p:spPr>
        <p:txBody>
          <a:bodyPr>
            <a:normAutofit/>
          </a:bodyPr>
          <a:lstStyle/>
          <a:p>
            <a:pPr defTabSz="914400" eaLnBrk="0" fontAlgn="base" hangingPunct="0">
              <a:lnSpc>
                <a:spcPct val="100000"/>
              </a:lnSpc>
              <a:spcAft>
                <a:spcPct val="0"/>
              </a:spcAft>
              <a:defRPr/>
            </a:pPr>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④</a:t>
            </a:r>
            <a:r>
              <a:rPr lang="ja-JP" altLang="en-US" sz="1400" dirty="0">
                <a:solidFill>
                  <a:srgbClr val="000000"/>
                </a:solidFill>
                <a:latin typeface="HGS明朝B" panose="02020800000000000000" pitchFamily="18" charset="-128"/>
                <a:ea typeface="HGS明朝B" panose="02020800000000000000" pitchFamily="18" charset="-128"/>
              </a:rPr>
              <a:t> 解答</a:t>
            </a:r>
            <a:endParaRPr lang="en-US" altLang="ja-JP" sz="1400" dirty="0">
              <a:solidFill>
                <a:srgbClr val="000000"/>
              </a:solidFill>
              <a:latin typeface="HGS明朝B" panose="02020800000000000000" pitchFamily="18" charset="-128"/>
              <a:ea typeface="HGS明朝B" panose="02020800000000000000" pitchFamily="18" charset="-128"/>
            </a:endParaRPr>
          </a:p>
        </p:txBody>
      </p:sp>
      <p:sp>
        <p:nvSpPr>
          <p:cNvPr id="5" name="フッター プレースホルダー 2">
            <a:extLst>
              <a:ext uri="{FF2B5EF4-FFF2-40B4-BE49-F238E27FC236}">
                <a16:creationId xmlns:a16="http://schemas.microsoft.com/office/drawing/2014/main" id="{76DEAB67-56F5-4508-B134-C7BB2701ABCE}"/>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FA4A8D07-C825-493F-8987-AF9A8110A8AD}"/>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graphicFrame>
        <p:nvGraphicFramePr>
          <p:cNvPr id="4" name="表 3">
            <a:extLst>
              <a:ext uri="{FF2B5EF4-FFF2-40B4-BE49-F238E27FC236}">
                <a16:creationId xmlns:a16="http://schemas.microsoft.com/office/drawing/2014/main" id="{58A33168-75B5-4A0F-99BD-A0B4FC6FBE63}"/>
              </a:ext>
            </a:extLst>
          </p:cNvPr>
          <p:cNvGraphicFramePr>
            <a:graphicFrameLocks noGrp="1"/>
          </p:cNvGraphicFramePr>
          <p:nvPr/>
        </p:nvGraphicFramePr>
        <p:xfrm>
          <a:off x="1775520" y="1268760"/>
          <a:ext cx="8640960" cy="4941890"/>
        </p:xfrm>
        <a:graphic>
          <a:graphicData uri="http://schemas.openxmlformats.org/drawingml/2006/table">
            <a:tbl>
              <a:tblPr/>
              <a:tblGrid>
                <a:gridCol w="2387005">
                  <a:extLst>
                    <a:ext uri="{9D8B030D-6E8A-4147-A177-3AD203B41FA5}">
                      <a16:colId xmlns:a16="http://schemas.microsoft.com/office/drawing/2014/main" val="3665389443"/>
                    </a:ext>
                  </a:extLst>
                </a:gridCol>
                <a:gridCol w="3866950">
                  <a:extLst>
                    <a:ext uri="{9D8B030D-6E8A-4147-A177-3AD203B41FA5}">
                      <a16:colId xmlns:a16="http://schemas.microsoft.com/office/drawing/2014/main" val="2926927566"/>
                    </a:ext>
                  </a:extLst>
                </a:gridCol>
                <a:gridCol w="2387005">
                  <a:extLst>
                    <a:ext uri="{9D8B030D-6E8A-4147-A177-3AD203B41FA5}">
                      <a16:colId xmlns:a16="http://schemas.microsoft.com/office/drawing/2014/main" val="589619411"/>
                    </a:ext>
                  </a:extLst>
                </a:gridCol>
              </a:tblGrid>
              <a:tr h="241804">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0" marT="0" marB="0" anchor="ctr">
                    <a:lnL>
                      <a:noFill/>
                    </a:lnL>
                    <a:lnR>
                      <a:noFill/>
                    </a:lnR>
                    <a:lnT>
                      <a:noFill/>
                    </a:lnT>
                    <a:lnB>
                      <a:noFill/>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残高試算表</a:t>
                      </a:r>
                    </a:p>
                  </a:txBody>
                  <a:tcPr marL="107440" marR="107440" marT="0"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0" marT="0" marB="0" anchor="ctr">
                    <a:lnL>
                      <a:noFill/>
                    </a:lnL>
                    <a:lnR>
                      <a:noFill/>
                    </a:lnR>
                    <a:lnT>
                      <a:noFill/>
                    </a:lnT>
                    <a:lnB>
                      <a:noFill/>
                    </a:lnB>
                  </a:tcPr>
                </a:tc>
                <a:extLst>
                  <a:ext uri="{0D108BD9-81ED-4DB2-BD59-A6C34878D82A}">
                    <a16:rowId xmlns:a16="http://schemas.microsoft.com/office/drawing/2014/main" val="928070579"/>
                  </a:ext>
                </a:extLst>
              </a:tr>
              <a:tr h="241804">
                <a:tc gridSpan="3">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0" marR="0" marT="0"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06718175"/>
                  </a:ext>
                </a:extLst>
              </a:tr>
              <a:tr h="231730">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　方</a:t>
                      </a:r>
                    </a:p>
                  </a:txBody>
                  <a:tcPr marL="107440" marR="107440" marT="0"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勘定科目</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　方</a:t>
                      </a:r>
                    </a:p>
                  </a:txBody>
                  <a:tcPr marL="107440" marR="107440" marT="0"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45910994"/>
                  </a:ext>
                </a:extLst>
              </a:tr>
              <a:tr h="23173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542,000</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215152"/>
                  </a:ext>
                </a:extLst>
              </a:tr>
              <a:tr h="277068">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1,504,000</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98882208"/>
                  </a:ext>
                </a:extLst>
              </a:tr>
              <a:tr h="23173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1,614,000</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78766594"/>
                  </a:ext>
                </a:extLst>
              </a:tr>
              <a:tr h="23173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269,000</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61575645"/>
                  </a:ext>
                </a:extLst>
              </a:tr>
              <a:tr h="23173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1,351,000</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20048895"/>
                  </a:ext>
                </a:extLst>
              </a:tr>
              <a:tr h="23173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前受金</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130,000</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55172750"/>
                  </a:ext>
                </a:extLst>
              </a:tr>
              <a:tr h="23173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所得税預り金</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0</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92910054"/>
                  </a:ext>
                </a:extLst>
              </a:tr>
              <a:tr h="23173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15,000</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80779780"/>
                  </a:ext>
                </a:extLst>
              </a:tr>
              <a:tr h="23173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2,000,000</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12714480"/>
                  </a:ext>
                </a:extLst>
              </a:tr>
              <a:tr h="23173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202,000</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78928465"/>
                  </a:ext>
                </a:extLst>
              </a:tr>
              <a:tr h="231730">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18,130,000</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27511278"/>
                  </a:ext>
                </a:extLst>
              </a:tr>
              <a:tr h="23173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14,374,000</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01172650"/>
                  </a:ext>
                </a:extLst>
              </a:tr>
              <a:tr h="23173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2,460,000</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17219573"/>
                  </a:ext>
                </a:extLst>
              </a:tr>
              <a:tr h="23173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47,000</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発送費</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02405867"/>
                  </a:ext>
                </a:extLst>
              </a:tr>
              <a:tr h="23173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756,000</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96519765"/>
                  </a:ext>
                </a:extLst>
              </a:tr>
              <a:tr h="23173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216,000</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92573083"/>
                  </a:ext>
                </a:extLst>
              </a:tr>
              <a:tr h="231730">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46,000</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107440" marR="10744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897583313"/>
                  </a:ext>
                </a:extLst>
              </a:tr>
              <a:tr h="241804">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21,828,000</a:t>
                      </a:r>
                    </a:p>
                  </a:txBody>
                  <a:tcPr marL="0" marR="107440" marT="0"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0" marR="0" marT="0"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21,828,000</a:t>
                      </a:r>
                    </a:p>
                  </a:txBody>
                  <a:tcPr marL="0" marR="107440" marT="0"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1393870589"/>
                  </a:ext>
                </a:extLst>
              </a:tr>
            </a:tbl>
          </a:graphicData>
        </a:graphic>
      </p:graphicFrame>
    </p:spTree>
    <p:extLst>
      <p:ext uri="{BB962C8B-B14F-4D97-AF65-F5344CB8AC3E}">
        <p14:creationId xmlns:p14="http://schemas.microsoft.com/office/powerpoint/2010/main" val="5538938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2873" y="559842"/>
            <a:ext cx="7886700" cy="399577"/>
          </a:xfrm>
        </p:spPr>
        <p:txBody>
          <a:bodyPr>
            <a:normAutofit/>
          </a:bodyPr>
          <a:lstStyle/>
          <a:p>
            <a:pPr defTabSz="914400" eaLnBrk="0" fontAlgn="base" hangingPunct="0">
              <a:lnSpc>
                <a:spcPct val="150000"/>
              </a:lnSpc>
              <a:spcAft>
                <a:spcPct val="0"/>
              </a:spcAft>
              <a:defRPr/>
            </a:pPr>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④</a:t>
            </a:r>
            <a:r>
              <a:rPr lang="ja-JP" altLang="en-US" sz="1400" dirty="0">
                <a:solidFill>
                  <a:srgbClr val="000000"/>
                </a:solidFill>
                <a:latin typeface="HGS明朝B" panose="02020800000000000000" pitchFamily="18" charset="-128"/>
                <a:ea typeface="HGS明朝B" panose="02020800000000000000" pitchFamily="18" charset="-128"/>
              </a:rPr>
              <a:t> 解説　</a:t>
            </a:r>
            <a:r>
              <a:rPr lang="en-US" altLang="ja-JP" sz="1400" dirty="0">
                <a:solidFill>
                  <a:srgbClr val="000000"/>
                </a:solidFill>
                <a:latin typeface="HGS明朝B" panose="02020800000000000000" pitchFamily="18" charset="-128"/>
                <a:ea typeface="HGS明朝B" panose="02020800000000000000" pitchFamily="18" charset="-128"/>
              </a:rPr>
              <a:t>【</a:t>
            </a:r>
            <a:r>
              <a:rPr lang="ja-JP" altLang="en-US" sz="1400" dirty="0">
                <a:solidFill>
                  <a:srgbClr val="000000"/>
                </a:solidFill>
                <a:latin typeface="HGS明朝B" panose="02020800000000000000" pitchFamily="18" charset="-128"/>
                <a:ea typeface="HGS明朝B" panose="02020800000000000000" pitchFamily="18" charset="-128"/>
              </a:rPr>
              <a:t>資料２</a:t>
            </a:r>
            <a:r>
              <a:rPr lang="en-US" altLang="ja-JP" sz="1400" dirty="0">
                <a:solidFill>
                  <a:srgbClr val="000000"/>
                </a:solidFill>
                <a:latin typeface="HGS明朝B" panose="02020800000000000000" pitchFamily="18" charset="-128"/>
                <a:ea typeface="HGS明朝B" panose="02020800000000000000" pitchFamily="18" charset="-128"/>
              </a:rPr>
              <a:t>】Ⅹ</a:t>
            </a:r>
            <a:r>
              <a:rPr lang="ja-JP" altLang="en-US" sz="1400" dirty="0">
                <a:solidFill>
                  <a:srgbClr val="000000"/>
                </a:solidFill>
                <a:latin typeface="HGS明朝B" panose="02020800000000000000" pitchFamily="18" charset="-128"/>
                <a:ea typeface="HGS明朝B" panose="02020800000000000000" pitchFamily="18" charset="-128"/>
              </a:rPr>
              <a:t>２年７月中の取引</a:t>
            </a:r>
            <a:endParaRPr lang="en-US" altLang="ja-JP" sz="1400" dirty="0">
              <a:solidFill>
                <a:srgbClr val="000000"/>
              </a:solidFill>
              <a:latin typeface="HGS明朝B" panose="02020800000000000000" pitchFamily="18" charset="-128"/>
              <a:ea typeface="HGS明朝B" panose="02020800000000000000" pitchFamily="18" charset="-128"/>
            </a:endParaRPr>
          </a:p>
        </p:txBody>
      </p:sp>
      <p:sp>
        <p:nvSpPr>
          <p:cNvPr id="5" name="フッター プレースホルダー 2">
            <a:extLst>
              <a:ext uri="{FF2B5EF4-FFF2-40B4-BE49-F238E27FC236}">
                <a16:creationId xmlns:a16="http://schemas.microsoft.com/office/drawing/2014/main" id="{2264C33B-D9AE-4EA4-B90E-5B22F50C11D3}"/>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6" name="スライド番号プレースホルダー 5">
            <a:extLst>
              <a:ext uri="{FF2B5EF4-FFF2-40B4-BE49-F238E27FC236}">
                <a16:creationId xmlns:a16="http://schemas.microsoft.com/office/drawing/2014/main" id="{1252819A-E2B4-43CE-9BF5-18F8EB4025E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C0804C5C-02E6-40D5-8F5F-44E5854A7FD7}"/>
              </a:ext>
            </a:extLst>
          </p:cNvPr>
          <p:cNvSpPr/>
          <p:nvPr/>
        </p:nvSpPr>
        <p:spPr>
          <a:xfrm>
            <a:off x="2135521" y="1340768"/>
            <a:ext cx="6475079" cy="4889352"/>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１</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現金に関する取引</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①売上高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380,000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380,000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売上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380,000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②普通預金からの入金額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30,000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普通預金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③商品受注による手付金の受領額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50,000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50,000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前受金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50,000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④仕入高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410,000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　</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仕入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410,000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410,000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⑤収入印紙の購入額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3,000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租税公課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⑥当社負担の商品発送費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5,000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発送費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5,000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5,000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⑦所得税源泉徴収の納付高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26,000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所得税預り金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26,000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26,000</a:t>
            </a:r>
          </a:p>
        </p:txBody>
      </p:sp>
      <p:sp>
        <p:nvSpPr>
          <p:cNvPr id="3" name="正方形/長方形 2">
            <a:extLst>
              <a:ext uri="{FF2B5EF4-FFF2-40B4-BE49-F238E27FC236}">
                <a16:creationId xmlns:a16="http://schemas.microsoft.com/office/drawing/2014/main" id="{D32F982C-CAC5-492C-9CF2-A8626AA1BF15}"/>
              </a:ext>
            </a:extLst>
          </p:cNvPr>
          <p:cNvSpPr/>
          <p:nvPr/>
        </p:nvSpPr>
        <p:spPr>
          <a:xfrm flipH="1">
            <a:off x="1726942" y="1340768"/>
            <a:ext cx="45719" cy="488935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99567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1464" y="692696"/>
            <a:ext cx="7886700" cy="399577"/>
          </a:xfrm>
        </p:spPr>
        <p:txBody>
          <a:bodyPr>
            <a:normAutofit/>
          </a:bodyPr>
          <a:lstStyle/>
          <a:p>
            <a:pPr defTabSz="914400" eaLnBrk="0" fontAlgn="base" hangingPunct="0">
              <a:lnSpc>
                <a:spcPct val="150000"/>
              </a:lnSpc>
              <a:spcAft>
                <a:spcPct val="0"/>
              </a:spcAft>
              <a:defRPr/>
            </a:pPr>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④</a:t>
            </a:r>
            <a:r>
              <a:rPr lang="en-US" altLang="ja-JP" sz="1400" dirty="0">
                <a:solidFill>
                  <a:srgbClr val="000000"/>
                </a:solidFill>
                <a:latin typeface="HGS明朝B" panose="02020800000000000000" pitchFamily="18" charset="-128"/>
                <a:ea typeface="HGS明朝B" panose="02020800000000000000" pitchFamily="18" charset="-128"/>
              </a:rPr>
              <a:t>-2</a:t>
            </a:r>
            <a:r>
              <a:rPr lang="ja-JP" altLang="en-US" sz="1400" dirty="0">
                <a:solidFill>
                  <a:srgbClr val="000000"/>
                </a:solidFill>
                <a:latin typeface="HGS明朝B" panose="02020800000000000000" pitchFamily="18" charset="-128"/>
                <a:ea typeface="HGS明朝B" panose="02020800000000000000" pitchFamily="18" charset="-128"/>
              </a:rPr>
              <a:t> 解説　</a:t>
            </a:r>
            <a:r>
              <a:rPr lang="en-US" altLang="ja-JP" sz="1400" dirty="0">
                <a:solidFill>
                  <a:srgbClr val="000000"/>
                </a:solidFill>
                <a:latin typeface="HGS明朝B" panose="02020800000000000000" pitchFamily="18" charset="-128"/>
                <a:ea typeface="HGS明朝B" panose="02020800000000000000" pitchFamily="18" charset="-128"/>
              </a:rPr>
              <a:t>【</a:t>
            </a:r>
            <a:r>
              <a:rPr lang="ja-JP" altLang="en-US" sz="1400" dirty="0">
                <a:solidFill>
                  <a:srgbClr val="000000"/>
                </a:solidFill>
                <a:latin typeface="HGS明朝B" panose="02020800000000000000" pitchFamily="18" charset="-128"/>
                <a:ea typeface="HGS明朝B" panose="02020800000000000000" pitchFamily="18" charset="-128"/>
              </a:rPr>
              <a:t>資料２</a:t>
            </a:r>
            <a:r>
              <a:rPr lang="en-US" altLang="ja-JP" sz="1400" dirty="0">
                <a:solidFill>
                  <a:srgbClr val="000000"/>
                </a:solidFill>
                <a:latin typeface="HGS明朝B" panose="02020800000000000000" pitchFamily="18" charset="-128"/>
                <a:ea typeface="HGS明朝B" panose="02020800000000000000" pitchFamily="18" charset="-128"/>
              </a:rPr>
              <a:t>】Ⅹ</a:t>
            </a:r>
            <a:r>
              <a:rPr lang="ja-JP" altLang="en-US" sz="1400" dirty="0">
                <a:solidFill>
                  <a:srgbClr val="000000"/>
                </a:solidFill>
                <a:latin typeface="HGS明朝B" panose="02020800000000000000" pitchFamily="18" charset="-128"/>
                <a:ea typeface="HGS明朝B" panose="02020800000000000000" pitchFamily="18" charset="-128"/>
              </a:rPr>
              <a:t>２年７月中の取引</a:t>
            </a:r>
            <a:endParaRPr lang="en-US" altLang="ja-JP" sz="1400" dirty="0">
              <a:solidFill>
                <a:srgbClr val="000000"/>
              </a:solidFill>
              <a:latin typeface="HGS明朝B" panose="02020800000000000000" pitchFamily="18" charset="-128"/>
              <a:ea typeface="HGS明朝B" panose="02020800000000000000" pitchFamily="18" charset="-128"/>
            </a:endParaRPr>
          </a:p>
        </p:txBody>
      </p:sp>
      <p:sp>
        <p:nvSpPr>
          <p:cNvPr id="5" name="フッター プレースホルダー 2">
            <a:extLst>
              <a:ext uri="{FF2B5EF4-FFF2-40B4-BE49-F238E27FC236}">
                <a16:creationId xmlns:a16="http://schemas.microsoft.com/office/drawing/2014/main" id="{2264C33B-D9AE-4EA4-B90E-5B22F50C11D3}"/>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6" name="スライド番号プレースホルダー 5">
            <a:extLst>
              <a:ext uri="{FF2B5EF4-FFF2-40B4-BE49-F238E27FC236}">
                <a16:creationId xmlns:a16="http://schemas.microsoft.com/office/drawing/2014/main" id="{BCFF8CCF-66D8-4F76-910E-523B9741F39F}"/>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C0804C5C-02E6-40D5-8F5F-44E5854A7FD7}"/>
              </a:ext>
            </a:extLst>
          </p:cNvPr>
          <p:cNvSpPr/>
          <p:nvPr/>
        </p:nvSpPr>
        <p:spPr>
          <a:xfrm>
            <a:off x="2181934" y="1778267"/>
            <a:ext cx="6633281" cy="4243021"/>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２</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普通預金に関する取引</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①売掛金の回収額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1,160,000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普通預金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1,160,000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売掛金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1,160,000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②買掛金の支払額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760,000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買掛金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760,000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普通預金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760,000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③給料の支払額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270,000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給料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270,000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普通預金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270,000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④家賃の支払額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63,000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支払家賃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63,000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普通預金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63,000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endPar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⑤通信費の支払額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18,000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通信費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18,000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普通預金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18,000</a:t>
            </a: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⑥現金の引き出し額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30,000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普通預金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30,000</a:t>
            </a:r>
          </a:p>
        </p:txBody>
      </p:sp>
      <p:sp>
        <p:nvSpPr>
          <p:cNvPr id="3" name="正方形/長方形 2">
            <a:extLst>
              <a:ext uri="{FF2B5EF4-FFF2-40B4-BE49-F238E27FC236}">
                <a16:creationId xmlns:a16="http://schemas.microsoft.com/office/drawing/2014/main" id="{D32F982C-CAC5-492C-9CF2-A8626AA1BF15}"/>
              </a:ext>
            </a:extLst>
          </p:cNvPr>
          <p:cNvSpPr/>
          <p:nvPr/>
        </p:nvSpPr>
        <p:spPr>
          <a:xfrm flipH="1">
            <a:off x="1704166" y="1778266"/>
            <a:ext cx="45719" cy="42430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96214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51739" y="337865"/>
            <a:ext cx="7886700" cy="327569"/>
          </a:xfrm>
        </p:spPr>
        <p:txBody>
          <a:bodyPr>
            <a:normAutofit/>
          </a:bodyPr>
          <a:lstStyle/>
          <a:p>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④</a:t>
            </a:r>
            <a:r>
              <a:rPr lang="en-US" altLang="ja-JP" sz="1400" dirty="0">
                <a:solidFill>
                  <a:srgbClr val="000000"/>
                </a:solidFill>
                <a:latin typeface="HGS明朝B" panose="02020800000000000000" pitchFamily="18" charset="-128"/>
                <a:ea typeface="HGS明朝B" panose="02020800000000000000" pitchFamily="18" charset="-128"/>
              </a:rPr>
              <a:t>-3</a:t>
            </a:r>
            <a:r>
              <a:rPr lang="ja-JP" altLang="en-US" sz="1400" dirty="0">
                <a:solidFill>
                  <a:srgbClr val="000000"/>
                </a:solidFill>
                <a:latin typeface="HGS明朝B" panose="02020800000000000000" pitchFamily="18" charset="-128"/>
                <a:ea typeface="HGS明朝B" panose="02020800000000000000" pitchFamily="18" charset="-128"/>
              </a:rPr>
              <a:t> 解説　</a:t>
            </a:r>
            <a:r>
              <a:rPr lang="en-US" altLang="ja-JP" sz="1400" dirty="0">
                <a:solidFill>
                  <a:srgbClr val="000000"/>
                </a:solidFill>
                <a:latin typeface="HGS明朝B" panose="02020800000000000000" pitchFamily="18" charset="-128"/>
                <a:ea typeface="HGS明朝B" panose="02020800000000000000" pitchFamily="18" charset="-128"/>
              </a:rPr>
              <a:t>【</a:t>
            </a:r>
            <a:r>
              <a:rPr lang="ja-JP" altLang="en-US" sz="1400" dirty="0">
                <a:solidFill>
                  <a:srgbClr val="000000"/>
                </a:solidFill>
                <a:latin typeface="HGS明朝B" panose="02020800000000000000" pitchFamily="18" charset="-128"/>
                <a:ea typeface="HGS明朝B" panose="02020800000000000000" pitchFamily="18" charset="-128"/>
              </a:rPr>
              <a:t>資料２</a:t>
            </a:r>
            <a:r>
              <a:rPr lang="en-US" altLang="ja-JP" sz="1400" dirty="0">
                <a:solidFill>
                  <a:srgbClr val="000000"/>
                </a:solidFill>
                <a:latin typeface="HGS明朝B" panose="02020800000000000000" pitchFamily="18" charset="-128"/>
                <a:ea typeface="HGS明朝B" panose="02020800000000000000" pitchFamily="18" charset="-128"/>
              </a:rPr>
              <a:t>】-2</a:t>
            </a:r>
            <a:r>
              <a:rPr lang="ja-JP" altLang="en-US" sz="1400" dirty="0">
                <a:solidFill>
                  <a:srgbClr val="000000"/>
                </a:solidFill>
                <a:latin typeface="HGS明朝B" panose="02020800000000000000" pitchFamily="18" charset="-128"/>
                <a:ea typeface="HGS明朝B" panose="02020800000000000000" pitchFamily="18" charset="-128"/>
              </a:rPr>
              <a:t>　</a:t>
            </a:r>
            <a:r>
              <a:rPr lang="en-US" altLang="ja-JP" sz="1400" dirty="0">
                <a:solidFill>
                  <a:srgbClr val="000000"/>
                </a:solidFill>
                <a:latin typeface="HGS明朝B" panose="02020800000000000000" pitchFamily="18" charset="-128"/>
                <a:ea typeface="HGS明朝B" panose="02020800000000000000" pitchFamily="18" charset="-128"/>
              </a:rPr>
              <a:t>Ⅹ</a:t>
            </a:r>
            <a:r>
              <a:rPr lang="ja-JP" altLang="en-US" sz="1400" dirty="0">
                <a:solidFill>
                  <a:srgbClr val="000000"/>
                </a:solidFill>
                <a:latin typeface="HGS明朝B" panose="02020800000000000000" pitchFamily="18" charset="-128"/>
                <a:ea typeface="HGS明朝B" panose="02020800000000000000" pitchFamily="18" charset="-128"/>
              </a:rPr>
              <a:t>２年７月中の取引</a:t>
            </a:r>
            <a:endParaRPr lang="ja-JP" altLang="en-US" sz="1400" dirty="0"/>
          </a:p>
        </p:txBody>
      </p:sp>
      <p:sp>
        <p:nvSpPr>
          <p:cNvPr id="5" name="フッター プレースホルダー 2">
            <a:extLst>
              <a:ext uri="{FF2B5EF4-FFF2-40B4-BE49-F238E27FC236}">
                <a16:creationId xmlns:a16="http://schemas.microsoft.com/office/drawing/2014/main" id="{DB336559-1E01-457F-99EE-54F6F8D1194E}"/>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6" name="スライド番号プレースホルダー 5">
            <a:extLst>
              <a:ext uri="{FF2B5EF4-FFF2-40B4-BE49-F238E27FC236}">
                <a16:creationId xmlns:a16="http://schemas.microsoft.com/office/drawing/2014/main" id="{C7E9D435-A774-4B58-BEE3-4FC8294845B9}"/>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D76D50D0-5C6E-4E4D-A7F2-841DF84EB76E}"/>
              </a:ext>
            </a:extLst>
          </p:cNvPr>
          <p:cNvSpPr/>
          <p:nvPr/>
        </p:nvSpPr>
        <p:spPr>
          <a:xfrm>
            <a:off x="2063552" y="814897"/>
            <a:ext cx="6192688" cy="5541453"/>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３</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売上に関する取引　　　　　　　</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①現金売上高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380,000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ja-JP" altLang="en-US" sz="1400" b="1"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380,000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売上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380,000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②掛売上高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1,150,000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　</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売掛金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1,150,000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売上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1,150,000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ysClr val="windowText" lastClr="000000"/>
                </a:solidFill>
                <a:effectLst/>
                <a:uLnTx/>
                <a:uFillTx/>
                <a:latin typeface="HGS明朝B" panose="02020800000000000000" pitchFamily="18" charset="-128"/>
                <a:ea typeface="HGS明朝B" panose="02020800000000000000" pitchFamily="18" charset="-128"/>
                <a:cs typeface="+mn-cs"/>
              </a:rPr>
              <a:t>　</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③手付金の充当による売上高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100,000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前受金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100,000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売上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100,000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４</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仕入に関する取引</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①現金仕入高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410,000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ja-JP" altLang="en-US" sz="1400" b="1"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仕入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410,000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現金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410,000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②掛仕入高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784,000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仕入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784,000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買掛金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784,000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③掛返品高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20,000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買掛金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20,000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仕入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20,000</a:t>
            </a: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５</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その他の取引　　　</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売掛金の貸倒高　　　　　　　　       </a:t>
            </a:r>
            <a:r>
              <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16,000</a:t>
            </a: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借方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貸倒引当金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16,000</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貸方</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a:t>
            </a:r>
            <a:r>
              <a:rPr kumimoji="1" lang="ja-JP" altLang="en-US"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売掛金　</a:t>
            </a:r>
            <a:r>
              <a:rPr kumimoji="1" lang="en-US" altLang="ja-JP" sz="1400" b="0" i="0" u="none" strike="noStrike" kern="1200" cap="none" spc="0" normalizeH="0" baseline="0" noProof="0" dirty="0">
                <a:ln>
                  <a:noFill/>
                </a:ln>
                <a:solidFill>
                  <a:srgbClr val="ED7D31">
                    <a:lumMod val="50000"/>
                  </a:srgbClr>
                </a:solidFill>
                <a:effectLst/>
                <a:uLnTx/>
                <a:uFillTx/>
                <a:latin typeface="HGS明朝B" panose="02020800000000000000" pitchFamily="18" charset="-128"/>
                <a:ea typeface="HGS明朝B" panose="02020800000000000000" pitchFamily="18" charset="-128"/>
                <a:cs typeface="+mn-cs"/>
              </a:rPr>
              <a:t>16,000</a:t>
            </a:r>
            <a:endParaRPr kumimoji="1" lang="ja-JP" altLang="en-US" sz="1400" b="0" i="0" u="none" strike="noStrike" kern="1200" cap="none" spc="0" normalizeH="0" baseline="0" noProof="0" dirty="0">
              <a:ln>
                <a:noFill/>
              </a:ln>
              <a:solidFill>
                <a:prstClr val="black"/>
              </a:solidFill>
              <a:effectLst/>
              <a:uLnTx/>
              <a:uFillTx/>
              <a:latin typeface="Verdana" panose="020B0604030504040204" pitchFamily="34" charset="0"/>
              <a:ea typeface="ＭＳ Ｐゴシック" panose="020B0600070205080204" pitchFamily="50" charset="-128"/>
              <a:cs typeface="+mn-cs"/>
            </a:endParaRPr>
          </a:p>
        </p:txBody>
      </p:sp>
      <p:sp>
        <p:nvSpPr>
          <p:cNvPr id="3" name="正方形/長方形 2">
            <a:extLst>
              <a:ext uri="{FF2B5EF4-FFF2-40B4-BE49-F238E27FC236}">
                <a16:creationId xmlns:a16="http://schemas.microsoft.com/office/drawing/2014/main" id="{319FB01E-775E-4559-BC4A-50ABA01E2451}"/>
              </a:ext>
            </a:extLst>
          </p:cNvPr>
          <p:cNvSpPr/>
          <p:nvPr/>
        </p:nvSpPr>
        <p:spPr>
          <a:xfrm flipH="1">
            <a:off x="1657793" y="814897"/>
            <a:ext cx="45719" cy="55414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255399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fade">
                                      <p:cBhvr>
                                        <p:cTn id="82" dur="5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fade">
                                      <p:cBhvr>
                                        <p:cTn id="87" dur="500"/>
                                        <p:tgtEl>
                                          <p:spTgt spid="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7404" y="508717"/>
            <a:ext cx="7886700" cy="327570"/>
          </a:xfrm>
        </p:spPr>
        <p:txBody>
          <a:bodyPr>
            <a:normAutofit/>
          </a:bodyPr>
          <a:lstStyle/>
          <a:p>
            <a:pPr defTabSz="914400" eaLnBrk="0" fontAlgn="base" hangingPunct="0">
              <a:lnSpc>
                <a:spcPct val="100000"/>
              </a:lnSpc>
              <a:spcAft>
                <a:spcPct val="0"/>
              </a:spcAft>
              <a:defRPr/>
            </a:pPr>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④</a:t>
            </a:r>
            <a:r>
              <a:rPr lang="en-US" altLang="ja-JP" sz="1400" dirty="0">
                <a:solidFill>
                  <a:srgbClr val="000000"/>
                </a:solidFill>
                <a:latin typeface="HGS明朝B" panose="02020800000000000000" pitchFamily="18" charset="-128"/>
                <a:ea typeface="HGS明朝B" panose="02020800000000000000" pitchFamily="18" charset="-128"/>
              </a:rPr>
              <a:t>-4</a:t>
            </a:r>
            <a:r>
              <a:rPr lang="ja-JP" altLang="en-US" sz="1400" dirty="0">
                <a:solidFill>
                  <a:srgbClr val="000000"/>
                </a:solidFill>
                <a:latin typeface="HGS明朝B" panose="02020800000000000000" pitchFamily="18" charset="-128"/>
                <a:ea typeface="HGS明朝B" panose="02020800000000000000" pitchFamily="18" charset="-128"/>
              </a:rPr>
              <a:t> 解説</a:t>
            </a:r>
            <a:endParaRPr lang="ja-JP" altLang="en-US" sz="1400" dirty="0"/>
          </a:p>
        </p:txBody>
      </p:sp>
      <p:sp>
        <p:nvSpPr>
          <p:cNvPr id="18" name="フッター プレースホルダー 2">
            <a:extLst>
              <a:ext uri="{FF2B5EF4-FFF2-40B4-BE49-F238E27FC236}">
                <a16:creationId xmlns:a16="http://schemas.microsoft.com/office/drawing/2014/main" id="{C2461CAF-B6D5-40BC-8A26-37D32EAE7FBC}"/>
              </a:ext>
            </a:extLst>
          </p:cNvPr>
          <p:cNvSpPr>
            <a:spLocks noGrp="1"/>
          </p:cNvSpPr>
          <p:nvPr>
            <p:ph type="ftr" sz="quarter" idx="11"/>
          </p:nvPr>
        </p:nvSpPr>
        <p:spPr>
          <a:xfrm>
            <a:off x="2351584" y="6509783"/>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B27BE96E-E274-4FF3-92DE-7B89DB706BD4}"/>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491A4901-9C73-4AE3-8CE6-C5835B233387}"/>
              </a:ext>
            </a:extLst>
          </p:cNvPr>
          <p:cNvSpPr/>
          <p:nvPr/>
        </p:nvSpPr>
        <p:spPr>
          <a:xfrm>
            <a:off x="774220" y="2636908"/>
            <a:ext cx="755681" cy="29523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6" name="正方形/長方形 5">
            <a:extLst>
              <a:ext uri="{FF2B5EF4-FFF2-40B4-BE49-F238E27FC236}">
                <a16:creationId xmlns:a16="http://schemas.microsoft.com/office/drawing/2014/main" id="{909652EF-276F-44BB-BBF0-A9E8F7E39AA9}"/>
              </a:ext>
            </a:extLst>
          </p:cNvPr>
          <p:cNvSpPr/>
          <p:nvPr/>
        </p:nvSpPr>
        <p:spPr>
          <a:xfrm>
            <a:off x="4915083" y="2636910"/>
            <a:ext cx="755681" cy="295233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7" name="正方形/長方形 6">
            <a:extLst>
              <a:ext uri="{FF2B5EF4-FFF2-40B4-BE49-F238E27FC236}">
                <a16:creationId xmlns:a16="http://schemas.microsoft.com/office/drawing/2014/main" id="{5A94D29B-CC30-4129-A23C-A9F61CE440A7}"/>
              </a:ext>
            </a:extLst>
          </p:cNvPr>
          <p:cNvSpPr/>
          <p:nvPr/>
        </p:nvSpPr>
        <p:spPr>
          <a:xfrm>
            <a:off x="2503291" y="2547164"/>
            <a:ext cx="1529468" cy="50405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8" name="正方形/長方形 7">
            <a:extLst>
              <a:ext uri="{FF2B5EF4-FFF2-40B4-BE49-F238E27FC236}">
                <a16:creationId xmlns:a16="http://schemas.microsoft.com/office/drawing/2014/main" id="{6D6EFABF-D91C-4B07-B37C-6914312A828F}"/>
              </a:ext>
            </a:extLst>
          </p:cNvPr>
          <p:cNvSpPr/>
          <p:nvPr/>
        </p:nvSpPr>
        <p:spPr>
          <a:xfrm>
            <a:off x="2512466" y="4490818"/>
            <a:ext cx="1529468" cy="504056"/>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9" name="正方形/長方形 8">
            <a:extLst>
              <a:ext uri="{FF2B5EF4-FFF2-40B4-BE49-F238E27FC236}">
                <a16:creationId xmlns:a16="http://schemas.microsoft.com/office/drawing/2014/main" id="{E56886BC-9CA7-4C98-98AD-F8D6575391E3}"/>
              </a:ext>
            </a:extLst>
          </p:cNvPr>
          <p:cNvSpPr/>
          <p:nvPr/>
        </p:nvSpPr>
        <p:spPr>
          <a:xfrm>
            <a:off x="5742772" y="2060848"/>
            <a:ext cx="3240359" cy="408615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0" name="正方形/長方形 9">
            <a:extLst>
              <a:ext uri="{FF2B5EF4-FFF2-40B4-BE49-F238E27FC236}">
                <a16:creationId xmlns:a16="http://schemas.microsoft.com/office/drawing/2014/main" id="{4B983C5C-FA80-4EAA-9DB3-E83F44742F69}"/>
              </a:ext>
            </a:extLst>
          </p:cNvPr>
          <p:cNvSpPr/>
          <p:nvPr/>
        </p:nvSpPr>
        <p:spPr>
          <a:xfrm>
            <a:off x="1638315" y="1945560"/>
            <a:ext cx="3203952" cy="4269831"/>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1" name="矢印: 右 13">
            <a:extLst>
              <a:ext uri="{FF2B5EF4-FFF2-40B4-BE49-F238E27FC236}">
                <a16:creationId xmlns:a16="http://schemas.microsoft.com/office/drawing/2014/main" id="{181A6B50-7E22-4AF8-97D5-0E0F70F46746}"/>
              </a:ext>
            </a:extLst>
          </p:cNvPr>
          <p:cNvSpPr/>
          <p:nvPr/>
        </p:nvSpPr>
        <p:spPr>
          <a:xfrm>
            <a:off x="5076397" y="3573016"/>
            <a:ext cx="522358" cy="288032"/>
          </a:xfrm>
          <a:prstGeom prst="rightArrow">
            <a:avLst/>
          </a:prstGeom>
          <a:solidFill>
            <a:srgbClr val="FF0000"/>
          </a:solidFill>
          <a:ln>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吹き出し: 四角形 14">
            <a:extLst>
              <a:ext uri="{FF2B5EF4-FFF2-40B4-BE49-F238E27FC236}">
                <a16:creationId xmlns:a16="http://schemas.microsoft.com/office/drawing/2014/main" id="{BCFF5C10-EFD0-442E-89B5-A723772C6DAF}"/>
              </a:ext>
            </a:extLst>
          </p:cNvPr>
          <p:cNvSpPr/>
          <p:nvPr/>
        </p:nvSpPr>
        <p:spPr>
          <a:xfrm>
            <a:off x="3798556" y="1394474"/>
            <a:ext cx="1998924" cy="360040"/>
          </a:xfrm>
          <a:prstGeom prst="wedgeRectCallout">
            <a:avLst>
              <a:gd name="adj1" fmla="val -58595"/>
              <a:gd name="adj2" fmla="val 258751"/>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T</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フォーム不要</a:t>
            </a:r>
          </a:p>
        </p:txBody>
      </p:sp>
      <p:sp>
        <p:nvSpPr>
          <p:cNvPr id="13" name="吹き出し: 四角形 15">
            <a:extLst>
              <a:ext uri="{FF2B5EF4-FFF2-40B4-BE49-F238E27FC236}">
                <a16:creationId xmlns:a16="http://schemas.microsoft.com/office/drawing/2014/main" id="{D2964156-21E4-48D8-9350-126F8F6A6014}"/>
              </a:ext>
            </a:extLst>
          </p:cNvPr>
          <p:cNvSpPr/>
          <p:nvPr/>
        </p:nvSpPr>
        <p:spPr>
          <a:xfrm>
            <a:off x="3951221" y="6147002"/>
            <a:ext cx="1998924" cy="360040"/>
          </a:xfrm>
          <a:prstGeom prst="wedgeRectCallout">
            <a:avLst>
              <a:gd name="adj1" fmla="val -76980"/>
              <a:gd name="adj2" fmla="val -351146"/>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T</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フォーム不要</a:t>
            </a:r>
          </a:p>
        </p:txBody>
      </p:sp>
      <p:sp>
        <p:nvSpPr>
          <p:cNvPr id="14" name="矢印: 右 16">
            <a:extLst>
              <a:ext uri="{FF2B5EF4-FFF2-40B4-BE49-F238E27FC236}">
                <a16:creationId xmlns:a16="http://schemas.microsoft.com/office/drawing/2014/main" id="{FA61A921-965E-4E77-9AE7-4A87395FD529}"/>
              </a:ext>
            </a:extLst>
          </p:cNvPr>
          <p:cNvSpPr/>
          <p:nvPr/>
        </p:nvSpPr>
        <p:spPr>
          <a:xfrm rot="16200000">
            <a:off x="7092621" y="1511637"/>
            <a:ext cx="522358" cy="2880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a:extLst>
              <a:ext uri="{FF2B5EF4-FFF2-40B4-BE49-F238E27FC236}">
                <a16:creationId xmlns:a16="http://schemas.microsoft.com/office/drawing/2014/main" id="{F48642A7-886C-4DED-B36E-1C1880F9D1D6}"/>
              </a:ext>
            </a:extLst>
          </p:cNvPr>
          <p:cNvSpPr/>
          <p:nvPr/>
        </p:nvSpPr>
        <p:spPr>
          <a:xfrm>
            <a:off x="6462851" y="890418"/>
            <a:ext cx="1728192" cy="324050"/>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7</a:t>
            </a:r>
            <a:r>
              <a:rPr kumimoji="1" lang="ja-JP" altLang="en-US" sz="14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月</a:t>
            </a:r>
            <a:r>
              <a:rPr kumimoji="1" lang="en-US" altLang="ja-JP" sz="14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31</a:t>
            </a:r>
            <a:r>
              <a:rPr kumimoji="1" lang="ja-JP" altLang="en-US" sz="14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日残高試算</a:t>
            </a:r>
          </a:p>
        </p:txBody>
      </p:sp>
      <p:graphicFrame>
        <p:nvGraphicFramePr>
          <p:cNvPr id="16" name="表 15">
            <a:extLst>
              <a:ext uri="{FF2B5EF4-FFF2-40B4-BE49-F238E27FC236}">
                <a16:creationId xmlns:a16="http://schemas.microsoft.com/office/drawing/2014/main" id="{6BABD0FE-D0D1-40E6-87B6-5FCC7D736EAE}"/>
              </a:ext>
            </a:extLst>
          </p:cNvPr>
          <p:cNvGraphicFramePr>
            <a:graphicFrameLocks noGrp="1"/>
          </p:cNvGraphicFramePr>
          <p:nvPr/>
        </p:nvGraphicFramePr>
        <p:xfrm>
          <a:off x="1710325" y="2033287"/>
          <a:ext cx="3096343" cy="4062915"/>
        </p:xfrm>
        <a:graphic>
          <a:graphicData uri="http://schemas.openxmlformats.org/drawingml/2006/table">
            <a:tbl>
              <a:tblPr/>
              <a:tblGrid>
                <a:gridCol w="855343">
                  <a:extLst>
                    <a:ext uri="{9D8B030D-6E8A-4147-A177-3AD203B41FA5}">
                      <a16:colId xmlns:a16="http://schemas.microsoft.com/office/drawing/2014/main" val="1274420055"/>
                    </a:ext>
                  </a:extLst>
                </a:gridCol>
                <a:gridCol w="1385657">
                  <a:extLst>
                    <a:ext uri="{9D8B030D-6E8A-4147-A177-3AD203B41FA5}">
                      <a16:colId xmlns:a16="http://schemas.microsoft.com/office/drawing/2014/main" val="914715660"/>
                    </a:ext>
                  </a:extLst>
                </a:gridCol>
                <a:gridCol w="855343">
                  <a:extLst>
                    <a:ext uri="{9D8B030D-6E8A-4147-A177-3AD203B41FA5}">
                      <a16:colId xmlns:a16="http://schemas.microsoft.com/office/drawing/2014/main" val="2150606312"/>
                    </a:ext>
                  </a:extLst>
                </a:gridCol>
              </a:tblGrid>
              <a:tr h="154418">
                <a:tc>
                  <a:txBody>
                    <a:bodyPr/>
                    <a:lstStyle/>
                    <a:p>
                      <a:pPr algn="l" fontAlgn="ctr"/>
                      <a:endParaRPr lang="ja-JP" altLang="en-US" sz="1200" b="0" i="0" u="none" strike="noStrike" dirty="0">
                        <a:solidFill>
                          <a:srgbClr val="000000"/>
                        </a:solidFill>
                        <a:effectLst/>
                        <a:latin typeface="HGS明朝B" panose="02020800000000000000" pitchFamily="18" charset="-128"/>
                        <a:ea typeface="HGS明朝B" panose="02020800000000000000" pitchFamily="18" charset="-128"/>
                      </a:endParaRPr>
                    </a:p>
                  </a:txBody>
                  <a:tcPr marL="8241" marR="8241" marT="8241" marB="0" anchor="ctr">
                    <a:lnL>
                      <a:noFill/>
                    </a:lnL>
                    <a:lnR>
                      <a:noFill/>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残高試算表</a:t>
                      </a:r>
                    </a:p>
                  </a:txBody>
                  <a:tcPr marL="98894" marR="98894" marT="8241"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HGS明朝B" panose="02020800000000000000" pitchFamily="18" charset="-128"/>
                        <a:ea typeface="HGS明朝B" panose="02020800000000000000" pitchFamily="18" charset="-128"/>
                      </a:endParaRPr>
                    </a:p>
                  </a:txBody>
                  <a:tcPr marL="8241" marR="8241" marT="8241" marB="0" anchor="ctr">
                    <a:lnL>
                      <a:noFill/>
                    </a:lnL>
                    <a:lnR>
                      <a:noFill/>
                    </a:lnR>
                    <a:lnT>
                      <a:noFill/>
                    </a:lnT>
                    <a:lnB>
                      <a:noFill/>
                    </a:lnB>
                  </a:tcPr>
                </a:tc>
                <a:extLst>
                  <a:ext uri="{0D108BD9-81ED-4DB2-BD59-A6C34878D82A}">
                    <a16:rowId xmlns:a16="http://schemas.microsoft.com/office/drawing/2014/main" val="1011961325"/>
                  </a:ext>
                </a:extLst>
              </a:tr>
              <a:tr h="154418">
                <a:tc gridSpan="3">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30</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日</a:t>
                      </a:r>
                    </a:p>
                  </a:txBody>
                  <a:tcPr marL="8241" marR="8241" marT="8241"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0343458"/>
                  </a:ext>
                </a:extLst>
              </a:tr>
              <a:tr h="154418">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借　方</a:t>
                      </a:r>
                    </a:p>
                  </a:txBody>
                  <a:tcPr marL="98894" marR="98894" marT="8241"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勘定科目</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貸　方</a:t>
                      </a:r>
                    </a:p>
                  </a:txBody>
                  <a:tcPr marL="98894" marR="98894" marT="8241"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92163742"/>
                  </a:ext>
                </a:extLst>
              </a:tr>
              <a:tr h="154418">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526,000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58708751"/>
                  </a:ext>
                </a:extLst>
              </a:tr>
              <a:tr h="196607">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1,485,000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34520410"/>
                  </a:ext>
                </a:extLst>
              </a:tr>
              <a:tr h="196607">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1,640,000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68314456"/>
                  </a:ext>
                </a:extLst>
              </a:tr>
              <a:tr h="154418">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269,000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64113429"/>
                  </a:ext>
                </a:extLst>
              </a:tr>
              <a:tr h="196607">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1,347,000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86878044"/>
                  </a:ext>
                </a:extLst>
              </a:tr>
              <a:tr h="154418">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前受金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180,000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15233099"/>
                  </a:ext>
                </a:extLst>
              </a:tr>
              <a:tr h="154418">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所得税預り金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26,000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03227107"/>
                  </a:ext>
                </a:extLst>
              </a:tr>
              <a:tr h="154418">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31,000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89250107"/>
                  </a:ext>
                </a:extLst>
              </a:tr>
              <a:tr h="196607">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2,000,000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31438386"/>
                  </a:ext>
                </a:extLst>
              </a:tr>
              <a:tr h="196607">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12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202,000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65987803"/>
                  </a:ext>
                </a:extLst>
              </a:tr>
              <a:tr h="196607">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16,500,000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42012852"/>
                  </a:ext>
                </a:extLst>
              </a:tr>
              <a:tr h="196607">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13,200,000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96746770"/>
                  </a:ext>
                </a:extLst>
              </a:tr>
              <a:tr h="196607">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2,190,000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98969177"/>
                  </a:ext>
                </a:extLst>
              </a:tr>
              <a:tr h="154418">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42,000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発送費</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603623"/>
                  </a:ext>
                </a:extLst>
              </a:tr>
              <a:tr h="154418">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693,000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127576"/>
                  </a:ext>
                </a:extLst>
              </a:tr>
              <a:tr h="154418">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198,000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53083344"/>
                  </a:ext>
                </a:extLst>
              </a:tr>
              <a:tr h="154418">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43,000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4094079139"/>
                  </a:ext>
                </a:extLst>
              </a:tr>
              <a:tr h="196607">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20,286,000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8241"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20,286,000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924804141"/>
                  </a:ext>
                </a:extLst>
              </a:tr>
            </a:tbl>
          </a:graphicData>
        </a:graphic>
      </p:graphicFrame>
      <p:graphicFrame>
        <p:nvGraphicFramePr>
          <p:cNvPr id="17" name="表 16">
            <a:extLst>
              <a:ext uri="{FF2B5EF4-FFF2-40B4-BE49-F238E27FC236}">
                <a16:creationId xmlns:a16="http://schemas.microsoft.com/office/drawing/2014/main" id="{F2A394EF-72CC-4C81-A0DA-21804C352CC0}"/>
              </a:ext>
            </a:extLst>
          </p:cNvPr>
          <p:cNvGraphicFramePr>
            <a:graphicFrameLocks noGrp="1"/>
          </p:cNvGraphicFramePr>
          <p:nvPr/>
        </p:nvGraphicFramePr>
        <p:xfrm>
          <a:off x="5742773" y="2083703"/>
          <a:ext cx="3240359" cy="4013541"/>
        </p:xfrm>
        <a:graphic>
          <a:graphicData uri="http://schemas.openxmlformats.org/drawingml/2006/table">
            <a:tbl>
              <a:tblPr/>
              <a:tblGrid>
                <a:gridCol w="895127">
                  <a:extLst>
                    <a:ext uri="{9D8B030D-6E8A-4147-A177-3AD203B41FA5}">
                      <a16:colId xmlns:a16="http://schemas.microsoft.com/office/drawing/2014/main" val="820357993"/>
                    </a:ext>
                  </a:extLst>
                </a:gridCol>
                <a:gridCol w="1450105">
                  <a:extLst>
                    <a:ext uri="{9D8B030D-6E8A-4147-A177-3AD203B41FA5}">
                      <a16:colId xmlns:a16="http://schemas.microsoft.com/office/drawing/2014/main" val="3089570710"/>
                    </a:ext>
                  </a:extLst>
                </a:gridCol>
                <a:gridCol w="895127">
                  <a:extLst>
                    <a:ext uri="{9D8B030D-6E8A-4147-A177-3AD203B41FA5}">
                      <a16:colId xmlns:a16="http://schemas.microsoft.com/office/drawing/2014/main" val="446223275"/>
                    </a:ext>
                  </a:extLst>
                </a:gridCol>
              </a:tblGrid>
              <a:tr h="177344">
                <a:tc>
                  <a:txBody>
                    <a:bodyPr/>
                    <a:lstStyle/>
                    <a:p>
                      <a:pPr algn="l" fontAlgn="ctr"/>
                      <a:endParaRPr lang="ja-JP" altLang="en-US" sz="1200" b="0" i="0" u="none" strike="noStrike" dirty="0">
                        <a:solidFill>
                          <a:srgbClr val="000000"/>
                        </a:solidFill>
                        <a:effectLst/>
                        <a:latin typeface="HGS明朝B" panose="02020800000000000000" pitchFamily="18" charset="-128"/>
                        <a:ea typeface="HGS明朝B" panose="02020800000000000000" pitchFamily="18" charset="-128"/>
                      </a:endParaRPr>
                    </a:p>
                  </a:txBody>
                  <a:tcPr marL="8241" marR="8241" marT="8241" marB="0" anchor="ctr">
                    <a:lnL>
                      <a:noFill/>
                    </a:lnL>
                    <a:lnR>
                      <a:noFill/>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合計試算表</a:t>
                      </a:r>
                    </a:p>
                  </a:txBody>
                  <a:tcPr marL="98894" marR="98894" marT="8241"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HGS明朝B" panose="02020800000000000000" pitchFamily="18" charset="-128"/>
                        <a:ea typeface="HGS明朝B" panose="02020800000000000000" pitchFamily="18" charset="-128"/>
                      </a:endParaRPr>
                    </a:p>
                  </a:txBody>
                  <a:tcPr marL="8241" marR="8241" marT="8241" marB="0" anchor="ctr">
                    <a:lnL>
                      <a:noFill/>
                    </a:lnL>
                    <a:lnR>
                      <a:noFill/>
                    </a:lnR>
                    <a:lnT>
                      <a:noFill/>
                    </a:lnT>
                    <a:lnB>
                      <a:noFill/>
                    </a:lnB>
                  </a:tcPr>
                </a:tc>
                <a:extLst>
                  <a:ext uri="{0D108BD9-81ED-4DB2-BD59-A6C34878D82A}">
                    <a16:rowId xmlns:a16="http://schemas.microsoft.com/office/drawing/2014/main" val="3614157927"/>
                  </a:ext>
                </a:extLst>
              </a:tr>
              <a:tr h="177344">
                <a:tc gridSpan="3">
                  <a:txBody>
                    <a:bodyPr/>
                    <a:lstStyle/>
                    <a:p>
                      <a:pPr algn="ct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7</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31</a:t>
                      </a: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日</a:t>
                      </a:r>
                    </a:p>
                  </a:txBody>
                  <a:tcPr marL="8241" marR="8241" marT="8241"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69724751"/>
                  </a:ext>
                </a:extLst>
              </a:tr>
              <a:tr h="177344">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借　方</a:t>
                      </a:r>
                    </a:p>
                  </a:txBody>
                  <a:tcPr marL="98894" marR="98894" marT="8241"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勘定科目</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貸　方</a:t>
                      </a:r>
                    </a:p>
                  </a:txBody>
                  <a:tcPr marL="98894" marR="98894" marT="8241"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572705400"/>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986,000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444,000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a:noFill/>
                    </a:lnB>
                  </a:tcPr>
                </a:tc>
                <a:extLst>
                  <a:ext uri="{0D108BD9-81ED-4DB2-BD59-A6C34878D82A}">
                    <a16:rowId xmlns:a16="http://schemas.microsoft.com/office/drawing/2014/main" val="2532168925"/>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2,645,000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1,141,000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78476527"/>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2,790,000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1,176,000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27368374"/>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269,000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38411045"/>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780,000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2,131,000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09973985"/>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100,000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前受金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230,000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99447818"/>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26,000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所得税預り金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26,000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05483619"/>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16,000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31,000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12181968"/>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2,000,000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90944565"/>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zh-TW" altLang="en-US" sz="12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202,000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99911780"/>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18,130,000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38138728"/>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14,394,000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20,000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06089585"/>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2,460,000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34643718"/>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47,000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発送費</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08190270"/>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756,000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48634064"/>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216,000</a:t>
                      </a:r>
                    </a:p>
                  </a:txBody>
                  <a:tcPr marL="8241" marR="98894" marT="8241" marB="0" anchor="ctr">
                    <a:lnL>
                      <a:noFill/>
                    </a:lnL>
                    <a:lnR w="25400" cap="flat" cmpd="dbl" algn="ctr">
                      <a:solidFill>
                        <a:srgbClr val="FF0000"/>
                      </a:solidFill>
                      <a:prstDash val="solid"/>
                      <a:round/>
                      <a:headEnd type="none" w="med" len="med"/>
                      <a:tailEnd type="none" w="med" len="med"/>
                    </a:lnR>
                    <a:lnT>
                      <a:noFill/>
                    </a:lnT>
                    <a:lnB>
                      <a:noFill/>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0</a:t>
                      </a:r>
                    </a:p>
                  </a:txBody>
                  <a:tcPr marL="8241" marR="98894" marT="8241" marB="0" anchor="ctr">
                    <a:lnL w="25400" cap="flat" cmpd="dbl" algn="ctr">
                      <a:solidFill>
                        <a:srgbClr val="FF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30291724"/>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46,000</a:t>
                      </a:r>
                    </a:p>
                  </a:txBody>
                  <a:tcPr marL="8241" marR="98894" marT="8241" marB="0" anchor="ctr">
                    <a:lnL>
                      <a:noFill/>
                    </a:lnL>
                    <a:lnR w="25400" cap="flat" cmpd="dbl" algn="ctr">
                      <a:solidFill>
                        <a:srgbClr val="FF0000"/>
                      </a:solidFill>
                      <a:prstDash val="solid"/>
                      <a:round/>
                      <a:headEnd type="none" w="med" len="med"/>
                      <a:tailEnd type="none" w="med" len="med"/>
                    </a:lnR>
                    <a:lnT>
                      <a:noFill/>
                    </a:lnT>
                    <a:lnB w="6350" cap="flat" cmpd="sng" algn="ctr">
                      <a:solidFill>
                        <a:srgbClr val="FF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0</a:t>
                      </a:r>
                    </a:p>
                  </a:txBody>
                  <a:tcPr marL="8241" marR="98894" marT="8241" marB="0" anchor="ctr">
                    <a:lnL w="25400" cap="flat" cmpd="dbl" algn="ctr">
                      <a:solidFill>
                        <a:srgbClr val="FF0000"/>
                      </a:solidFill>
                      <a:prstDash val="solid"/>
                      <a:round/>
                      <a:headEnd type="none" w="med" len="med"/>
                      <a:tailEnd type="none" w="med" len="med"/>
                    </a:lnL>
                    <a:lnR>
                      <a:noFill/>
                    </a:lnR>
                    <a:lnT>
                      <a:noFill/>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592766914"/>
                  </a:ext>
                </a:extLst>
              </a:tr>
              <a:tr h="177344">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25,531,000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8241"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1200" b="0" i="0" u="none" strike="noStrike" dirty="0">
                          <a:solidFill>
                            <a:srgbClr val="000000"/>
                          </a:solidFill>
                          <a:effectLst/>
                          <a:latin typeface="HGS明朝B" panose="02020800000000000000" pitchFamily="18" charset="-128"/>
                          <a:ea typeface="HGS明朝B" panose="02020800000000000000" pitchFamily="18" charset="-128"/>
                        </a:rPr>
                        <a:t>25,531,000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248529792"/>
                  </a:ext>
                </a:extLst>
              </a:tr>
            </a:tbl>
          </a:graphicData>
        </a:graphic>
      </p:graphicFrame>
    </p:spTree>
    <p:custDataLst>
      <p:tags r:id="rId1"/>
    </p:custDataLst>
    <p:extLst>
      <p:ext uri="{BB962C8B-B14F-4D97-AF65-F5344CB8AC3E}">
        <p14:creationId xmlns:p14="http://schemas.microsoft.com/office/powerpoint/2010/main" val="381658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xit" presetSubtype="21" fill="hold" grpId="1" nodeType="clickEffect">
                                  <p:stCondLst>
                                    <p:cond delay="0"/>
                                  </p:stCondLst>
                                  <p:childTnLst>
                                    <p:animEffect transition="out" filter="barn(inVertical)">
                                      <p:cBhvr>
                                        <p:cTn id="41" dur="500"/>
                                        <p:tgtEl>
                                          <p:spTgt spid="10"/>
                                        </p:tgtEl>
                                      </p:cBhvr>
                                    </p:animEffect>
                                    <p:set>
                                      <p:cBhvr>
                                        <p:cTn id="42" dur="1" fill="hold">
                                          <p:stCondLst>
                                            <p:cond delay="499"/>
                                          </p:stCondLst>
                                        </p:cTn>
                                        <p:tgtEl>
                                          <p:spTgt spid="10"/>
                                        </p:tgtEl>
                                        <p:attrNameLst>
                                          <p:attrName>style.visibility</p:attrName>
                                        </p:attrNameLst>
                                      </p:cBhvr>
                                      <p:to>
                                        <p:strVal val="hidden"/>
                                      </p:to>
                                    </p:set>
                                  </p:childTnLst>
                                </p:cTn>
                              </p:par>
                              <p:par>
                                <p:cTn id="43" presetID="16" presetClass="exit" presetSubtype="21" fill="hold" grpId="1" nodeType="withEffect">
                                  <p:stCondLst>
                                    <p:cond delay="0"/>
                                  </p:stCondLst>
                                  <p:childTnLst>
                                    <p:animEffect transition="out" filter="barn(inVertical)">
                                      <p:cBhvr>
                                        <p:cTn id="44" dur="500"/>
                                        <p:tgtEl>
                                          <p:spTgt spid="9"/>
                                        </p:tgtEl>
                                      </p:cBhvr>
                                    </p:animEffect>
                                    <p:set>
                                      <p:cBhvr>
                                        <p:cTn id="45" dur="1" fill="hold">
                                          <p:stCondLst>
                                            <p:cond delay="499"/>
                                          </p:stCondLst>
                                        </p:cTn>
                                        <p:tgtEl>
                                          <p:spTgt spid="9"/>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p:cTn id="50" dur="500" fill="hold"/>
                                        <p:tgtEl>
                                          <p:spTgt spid="7"/>
                                        </p:tgtEl>
                                        <p:attrNameLst>
                                          <p:attrName>ppt_w</p:attrName>
                                        </p:attrNameLst>
                                      </p:cBhvr>
                                      <p:tavLst>
                                        <p:tav tm="0">
                                          <p:val>
                                            <p:fltVal val="0"/>
                                          </p:val>
                                        </p:tav>
                                        <p:tav tm="100000">
                                          <p:val>
                                            <p:strVal val="#ppt_w"/>
                                          </p:val>
                                        </p:tav>
                                      </p:tavLst>
                                    </p:anim>
                                    <p:anim calcmode="lin" valueType="num">
                                      <p:cBhvr>
                                        <p:cTn id="51" dur="500" fill="hold"/>
                                        <p:tgtEl>
                                          <p:spTgt spid="7"/>
                                        </p:tgtEl>
                                        <p:attrNameLst>
                                          <p:attrName>ppt_h</p:attrName>
                                        </p:attrNameLst>
                                      </p:cBhvr>
                                      <p:tavLst>
                                        <p:tav tm="0">
                                          <p:val>
                                            <p:fltVal val="0"/>
                                          </p:val>
                                        </p:tav>
                                        <p:tav tm="100000">
                                          <p:val>
                                            <p:strVal val="#ppt_h"/>
                                          </p:val>
                                        </p:tav>
                                      </p:tavLst>
                                    </p:anim>
                                    <p:animEffect transition="in" filter="fad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p:cTn id="57" dur="500" fill="hold"/>
                                        <p:tgtEl>
                                          <p:spTgt spid="8"/>
                                        </p:tgtEl>
                                        <p:attrNameLst>
                                          <p:attrName>ppt_w</p:attrName>
                                        </p:attrNameLst>
                                      </p:cBhvr>
                                      <p:tavLst>
                                        <p:tav tm="0">
                                          <p:val>
                                            <p:fltVal val="0"/>
                                          </p:val>
                                        </p:tav>
                                        <p:tav tm="100000">
                                          <p:val>
                                            <p:strVal val="#ppt_w"/>
                                          </p:val>
                                        </p:tav>
                                      </p:tavLst>
                                    </p:anim>
                                    <p:anim calcmode="lin" valueType="num">
                                      <p:cBhvr>
                                        <p:cTn id="58" dur="500" fill="hold"/>
                                        <p:tgtEl>
                                          <p:spTgt spid="8"/>
                                        </p:tgtEl>
                                        <p:attrNameLst>
                                          <p:attrName>ppt_h</p:attrName>
                                        </p:attrNameLst>
                                      </p:cBhvr>
                                      <p:tavLst>
                                        <p:tav tm="0">
                                          <p:val>
                                            <p:fltVal val="0"/>
                                          </p:val>
                                        </p:tav>
                                        <p:tav tm="100000">
                                          <p:val>
                                            <p:strVal val="#ppt_h"/>
                                          </p:val>
                                        </p:tav>
                                      </p:tavLst>
                                    </p:anim>
                                    <p:animEffect transition="in" filter="fade">
                                      <p:cBhvr>
                                        <p:cTn id="59" dur="5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p:cTn id="64" dur="500" fill="hold"/>
                                        <p:tgtEl>
                                          <p:spTgt spid="12"/>
                                        </p:tgtEl>
                                        <p:attrNameLst>
                                          <p:attrName>ppt_w</p:attrName>
                                        </p:attrNameLst>
                                      </p:cBhvr>
                                      <p:tavLst>
                                        <p:tav tm="0">
                                          <p:val>
                                            <p:fltVal val="0"/>
                                          </p:val>
                                        </p:tav>
                                        <p:tav tm="100000">
                                          <p:val>
                                            <p:strVal val="#ppt_w"/>
                                          </p:val>
                                        </p:tav>
                                      </p:tavLst>
                                    </p:anim>
                                    <p:anim calcmode="lin" valueType="num">
                                      <p:cBhvr>
                                        <p:cTn id="65" dur="500" fill="hold"/>
                                        <p:tgtEl>
                                          <p:spTgt spid="12"/>
                                        </p:tgtEl>
                                        <p:attrNameLst>
                                          <p:attrName>ppt_h</p:attrName>
                                        </p:attrNameLst>
                                      </p:cBhvr>
                                      <p:tavLst>
                                        <p:tav tm="0">
                                          <p:val>
                                            <p:fltVal val="0"/>
                                          </p:val>
                                        </p:tav>
                                        <p:tav tm="100000">
                                          <p:val>
                                            <p:strVal val="#ppt_h"/>
                                          </p:val>
                                        </p:tav>
                                      </p:tavLst>
                                    </p:anim>
                                    <p:animEffect transition="in" filter="fade">
                                      <p:cBhvr>
                                        <p:cTn id="66" dur="500"/>
                                        <p:tgtEl>
                                          <p:spTgt spid="12"/>
                                        </p:tgtEl>
                                      </p:cBhvr>
                                    </p:animEffect>
                                  </p:childTnLst>
                                </p:cTn>
                              </p:par>
                            </p:childTnLst>
                          </p:cTn>
                        </p:par>
                        <p:par>
                          <p:cTn id="67" fill="hold">
                            <p:stCondLst>
                              <p:cond delay="500"/>
                            </p:stCondLst>
                            <p:childTnLst>
                              <p:par>
                                <p:cTn id="68" presetID="53" presetClass="entr" presetSubtype="16" fill="hold" grpId="0"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xit" presetSubtype="21" fill="hold" grpId="1" nodeType="clickEffect">
                                  <p:stCondLst>
                                    <p:cond delay="0"/>
                                  </p:stCondLst>
                                  <p:childTnLst>
                                    <p:animEffect transition="out" filter="barn(inVertical)">
                                      <p:cBhvr>
                                        <p:cTn id="76" dur="500"/>
                                        <p:tgtEl>
                                          <p:spTgt spid="7"/>
                                        </p:tgtEl>
                                      </p:cBhvr>
                                    </p:animEffect>
                                    <p:set>
                                      <p:cBhvr>
                                        <p:cTn id="77" dur="1" fill="hold">
                                          <p:stCondLst>
                                            <p:cond delay="499"/>
                                          </p:stCondLst>
                                        </p:cTn>
                                        <p:tgtEl>
                                          <p:spTgt spid="7"/>
                                        </p:tgtEl>
                                        <p:attrNameLst>
                                          <p:attrName>style.visibility</p:attrName>
                                        </p:attrNameLst>
                                      </p:cBhvr>
                                      <p:to>
                                        <p:strVal val="hidden"/>
                                      </p:to>
                                    </p:set>
                                  </p:childTnLst>
                                </p:cTn>
                              </p:par>
                              <p:par>
                                <p:cTn id="78" presetID="16" presetClass="exit" presetSubtype="21" fill="hold" grpId="1" nodeType="withEffect">
                                  <p:stCondLst>
                                    <p:cond delay="0"/>
                                  </p:stCondLst>
                                  <p:childTnLst>
                                    <p:animEffect transition="out" filter="barn(inVertical)">
                                      <p:cBhvr>
                                        <p:cTn id="79" dur="500"/>
                                        <p:tgtEl>
                                          <p:spTgt spid="8"/>
                                        </p:tgtEl>
                                      </p:cBhvr>
                                    </p:animEffect>
                                    <p:set>
                                      <p:cBhvr>
                                        <p:cTn id="80" dur="1" fill="hold">
                                          <p:stCondLst>
                                            <p:cond delay="499"/>
                                          </p:stCondLst>
                                        </p:cTn>
                                        <p:tgtEl>
                                          <p:spTgt spid="8"/>
                                        </p:tgtEl>
                                        <p:attrNameLst>
                                          <p:attrName>style.visibility</p:attrName>
                                        </p:attrNameLst>
                                      </p:cBhvr>
                                      <p:to>
                                        <p:strVal val="hidden"/>
                                      </p:to>
                                    </p:set>
                                  </p:childTnLst>
                                </p:cTn>
                              </p:par>
                              <p:par>
                                <p:cTn id="81" presetID="16" presetClass="exit" presetSubtype="21" fill="hold" grpId="1" nodeType="withEffect">
                                  <p:stCondLst>
                                    <p:cond delay="0"/>
                                  </p:stCondLst>
                                  <p:childTnLst>
                                    <p:animEffect transition="out" filter="barn(inVertical)">
                                      <p:cBhvr>
                                        <p:cTn id="82" dur="500"/>
                                        <p:tgtEl>
                                          <p:spTgt spid="12"/>
                                        </p:tgtEl>
                                      </p:cBhvr>
                                    </p:animEffect>
                                    <p:set>
                                      <p:cBhvr>
                                        <p:cTn id="83" dur="1" fill="hold">
                                          <p:stCondLst>
                                            <p:cond delay="499"/>
                                          </p:stCondLst>
                                        </p:cTn>
                                        <p:tgtEl>
                                          <p:spTgt spid="12"/>
                                        </p:tgtEl>
                                        <p:attrNameLst>
                                          <p:attrName>style.visibility</p:attrName>
                                        </p:attrNameLst>
                                      </p:cBhvr>
                                      <p:to>
                                        <p:strVal val="hidden"/>
                                      </p:to>
                                    </p:set>
                                  </p:childTnLst>
                                </p:cTn>
                              </p:par>
                              <p:par>
                                <p:cTn id="84" presetID="16" presetClass="exit" presetSubtype="21" fill="hold" grpId="1" nodeType="withEffect">
                                  <p:stCondLst>
                                    <p:cond delay="0"/>
                                  </p:stCondLst>
                                  <p:childTnLst>
                                    <p:animEffect transition="out" filter="barn(inVertical)">
                                      <p:cBhvr>
                                        <p:cTn id="85" dur="500"/>
                                        <p:tgtEl>
                                          <p:spTgt spid="13"/>
                                        </p:tgtEl>
                                      </p:cBhvr>
                                    </p:animEffect>
                                    <p:set>
                                      <p:cBhvr>
                                        <p:cTn id="86" dur="1" fill="hold">
                                          <p:stCondLst>
                                            <p:cond delay="499"/>
                                          </p:stCondLst>
                                        </p:cTn>
                                        <p:tgtEl>
                                          <p:spTgt spid="13"/>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5"/>
                                        </p:tgtEl>
                                        <p:attrNameLst>
                                          <p:attrName>style.visibility</p:attrName>
                                        </p:attrNameLst>
                                      </p:cBhvr>
                                      <p:to>
                                        <p:strVal val="visible"/>
                                      </p:to>
                                    </p:set>
                                    <p:anim calcmode="lin" valueType="num">
                                      <p:cBhvr>
                                        <p:cTn id="91" dur="500" fill="hold"/>
                                        <p:tgtEl>
                                          <p:spTgt spid="5"/>
                                        </p:tgtEl>
                                        <p:attrNameLst>
                                          <p:attrName>ppt_w</p:attrName>
                                        </p:attrNameLst>
                                      </p:cBhvr>
                                      <p:tavLst>
                                        <p:tav tm="0">
                                          <p:val>
                                            <p:fltVal val="0"/>
                                          </p:val>
                                        </p:tav>
                                        <p:tav tm="100000">
                                          <p:val>
                                            <p:strVal val="#ppt_w"/>
                                          </p:val>
                                        </p:tav>
                                      </p:tavLst>
                                    </p:anim>
                                    <p:anim calcmode="lin" valueType="num">
                                      <p:cBhvr>
                                        <p:cTn id="92" dur="500" fill="hold"/>
                                        <p:tgtEl>
                                          <p:spTgt spid="5"/>
                                        </p:tgtEl>
                                        <p:attrNameLst>
                                          <p:attrName>ppt_h</p:attrName>
                                        </p:attrNameLst>
                                      </p:cBhvr>
                                      <p:tavLst>
                                        <p:tav tm="0">
                                          <p:val>
                                            <p:fltVal val="0"/>
                                          </p:val>
                                        </p:tav>
                                        <p:tav tm="100000">
                                          <p:val>
                                            <p:strVal val="#ppt_h"/>
                                          </p:val>
                                        </p:tav>
                                      </p:tavLst>
                                    </p:anim>
                                    <p:animEffect transition="in" filter="fade">
                                      <p:cBhvr>
                                        <p:cTn id="93" dur="500"/>
                                        <p:tgtEl>
                                          <p:spTgt spid="5"/>
                                        </p:tgtEl>
                                      </p:cBhvr>
                                    </p:animEffect>
                                  </p:childTnLst>
                                </p:cTn>
                              </p:par>
                            </p:childTnLst>
                          </p:cTn>
                        </p:par>
                        <p:par>
                          <p:cTn id="94" fill="hold">
                            <p:stCondLst>
                              <p:cond delay="500"/>
                            </p:stCondLst>
                            <p:childTnLst>
                              <p:par>
                                <p:cTn id="95" presetID="53" presetClass="entr" presetSubtype="16" fill="hold" grpId="0" nodeType="afterEffect">
                                  <p:stCondLst>
                                    <p:cond delay="0"/>
                                  </p:stCondLst>
                                  <p:childTnLst>
                                    <p:set>
                                      <p:cBhvr>
                                        <p:cTn id="96" dur="1" fill="hold">
                                          <p:stCondLst>
                                            <p:cond delay="0"/>
                                          </p:stCondLst>
                                        </p:cTn>
                                        <p:tgtEl>
                                          <p:spTgt spid="6"/>
                                        </p:tgtEl>
                                        <p:attrNameLst>
                                          <p:attrName>style.visibility</p:attrName>
                                        </p:attrNameLst>
                                      </p:cBhvr>
                                      <p:to>
                                        <p:strVal val="visible"/>
                                      </p:to>
                                    </p:set>
                                    <p:anim calcmode="lin" valueType="num">
                                      <p:cBhvr>
                                        <p:cTn id="97" dur="500" fill="hold"/>
                                        <p:tgtEl>
                                          <p:spTgt spid="6"/>
                                        </p:tgtEl>
                                        <p:attrNameLst>
                                          <p:attrName>ppt_w</p:attrName>
                                        </p:attrNameLst>
                                      </p:cBhvr>
                                      <p:tavLst>
                                        <p:tav tm="0">
                                          <p:val>
                                            <p:fltVal val="0"/>
                                          </p:val>
                                        </p:tav>
                                        <p:tav tm="100000">
                                          <p:val>
                                            <p:strVal val="#ppt_w"/>
                                          </p:val>
                                        </p:tav>
                                      </p:tavLst>
                                    </p:anim>
                                    <p:anim calcmode="lin" valueType="num">
                                      <p:cBhvr>
                                        <p:cTn id="98" dur="500" fill="hold"/>
                                        <p:tgtEl>
                                          <p:spTgt spid="6"/>
                                        </p:tgtEl>
                                        <p:attrNameLst>
                                          <p:attrName>ppt_h</p:attrName>
                                        </p:attrNameLst>
                                      </p:cBhvr>
                                      <p:tavLst>
                                        <p:tav tm="0">
                                          <p:val>
                                            <p:fltVal val="0"/>
                                          </p:val>
                                        </p:tav>
                                        <p:tav tm="100000">
                                          <p:val>
                                            <p:strVal val="#ppt_h"/>
                                          </p:val>
                                        </p:tav>
                                      </p:tavLst>
                                    </p:anim>
                                    <p:animEffect transition="in" filter="fade">
                                      <p:cBhvr>
                                        <p:cTn id="99" dur="500"/>
                                        <p:tgtEl>
                                          <p:spTgt spid="6"/>
                                        </p:tgtEl>
                                      </p:cBhvr>
                                    </p:animEffect>
                                  </p:childTnLst>
                                </p:cTn>
                              </p:par>
                            </p:childTnLst>
                          </p:cTn>
                        </p:par>
                      </p:childTnLst>
                    </p:cTn>
                  </p:par>
                  <p:par>
                    <p:cTn id="100" fill="hold">
                      <p:stCondLst>
                        <p:cond delay="indefinite"/>
                      </p:stCondLst>
                      <p:childTnLst>
                        <p:par>
                          <p:cTn id="101" fill="hold">
                            <p:stCondLst>
                              <p:cond delay="0"/>
                            </p:stCondLst>
                            <p:childTnLst>
                              <p:par>
                                <p:cTn id="102" presetID="16" presetClass="exit" presetSubtype="21" fill="hold" grpId="1" nodeType="clickEffect">
                                  <p:stCondLst>
                                    <p:cond delay="0"/>
                                  </p:stCondLst>
                                  <p:childTnLst>
                                    <p:animEffect transition="out" filter="barn(inVertical)">
                                      <p:cBhvr>
                                        <p:cTn id="103" dur="500"/>
                                        <p:tgtEl>
                                          <p:spTgt spid="5"/>
                                        </p:tgtEl>
                                      </p:cBhvr>
                                    </p:animEffect>
                                    <p:set>
                                      <p:cBhvr>
                                        <p:cTn id="104" dur="1" fill="hold">
                                          <p:stCondLst>
                                            <p:cond delay="499"/>
                                          </p:stCondLst>
                                        </p:cTn>
                                        <p:tgtEl>
                                          <p:spTgt spid="5"/>
                                        </p:tgtEl>
                                        <p:attrNameLst>
                                          <p:attrName>style.visibility</p:attrName>
                                        </p:attrNameLst>
                                      </p:cBhvr>
                                      <p:to>
                                        <p:strVal val="hidden"/>
                                      </p:to>
                                    </p:set>
                                  </p:childTnLst>
                                </p:cTn>
                              </p:par>
                              <p:par>
                                <p:cTn id="105" presetID="16" presetClass="exit" presetSubtype="21" fill="hold" grpId="1" nodeType="withEffect">
                                  <p:stCondLst>
                                    <p:cond delay="0"/>
                                  </p:stCondLst>
                                  <p:childTnLst>
                                    <p:animEffect transition="out" filter="barn(inVertical)">
                                      <p:cBhvr>
                                        <p:cTn id="106" dur="500"/>
                                        <p:tgtEl>
                                          <p:spTgt spid="6"/>
                                        </p:tgtEl>
                                      </p:cBhvr>
                                    </p:animEffect>
                                    <p:set>
                                      <p:cBhvr>
                                        <p:cTn id="10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2" grpId="0" animBg="1"/>
      <p:bldP spid="12" grpId="1" animBg="1"/>
      <p:bldP spid="13" grpId="0" animBg="1"/>
      <p:bldP spid="13" grpId="1" animBg="1"/>
      <p:bldP spid="14" grpId="0" animBg="1"/>
      <p:bldP spid="1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1384" y="346335"/>
            <a:ext cx="7886700" cy="399578"/>
          </a:xfrm>
        </p:spPr>
        <p:txBody>
          <a:bodyPr>
            <a:normAutofit/>
          </a:bodyPr>
          <a:lstStyle/>
          <a:p>
            <a:r>
              <a:rPr lang="ja-JP" altLang="en-US" sz="1400" dirty="0">
                <a:latin typeface="HGS明朝B" panose="02020800000000000000" pitchFamily="18" charset="-128"/>
                <a:ea typeface="HGS明朝B" panose="02020800000000000000" pitchFamily="18" charset="-128"/>
              </a:rPr>
              <a:t>問題</a:t>
            </a:r>
            <a:r>
              <a:rPr lang="en-US" altLang="ja-JP" sz="1400" dirty="0">
                <a:latin typeface="HGS明朝B" panose="02020800000000000000" pitchFamily="18" charset="-128"/>
                <a:ea typeface="HGS明朝B" panose="02020800000000000000" pitchFamily="18" charset="-128"/>
              </a:rPr>
              <a:t>15</a:t>
            </a:r>
            <a:r>
              <a:rPr lang="ja-JP" altLang="en-US" sz="1400" dirty="0">
                <a:latin typeface="HGS明朝B" panose="02020800000000000000" pitchFamily="18" charset="-128"/>
                <a:ea typeface="HGS明朝B" panose="02020800000000000000" pitchFamily="18" charset="-128"/>
              </a:rPr>
              <a:t>④</a:t>
            </a:r>
            <a:r>
              <a:rPr lang="en-US" altLang="ja-JP" sz="1400" dirty="0">
                <a:solidFill>
                  <a:srgbClr val="000000"/>
                </a:solidFill>
                <a:latin typeface="HGS明朝B" panose="02020800000000000000" pitchFamily="18" charset="-128"/>
                <a:ea typeface="HGS明朝B" panose="02020800000000000000" pitchFamily="18" charset="-128"/>
              </a:rPr>
              <a:t>-5</a:t>
            </a:r>
            <a:r>
              <a:rPr lang="ja-JP" altLang="en-US" sz="1400" dirty="0">
                <a:solidFill>
                  <a:srgbClr val="000000"/>
                </a:solidFill>
                <a:latin typeface="HGS明朝B" panose="02020800000000000000" pitchFamily="18" charset="-128"/>
                <a:ea typeface="HGS明朝B" panose="02020800000000000000" pitchFamily="18" charset="-128"/>
              </a:rPr>
              <a:t> 解説</a:t>
            </a:r>
            <a:endParaRPr lang="ja-JP" altLang="en-US" sz="1400" dirty="0"/>
          </a:p>
        </p:txBody>
      </p:sp>
      <p:sp>
        <p:nvSpPr>
          <p:cNvPr id="18" name="フッター プレースホルダー 2">
            <a:extLst>
              <a:ext uri="{FF2B5EF4-FFF2-40B4-BE49-F238E27FC236}">
                <a16:creationId xmlns:a16="http://schemas.microsoft.com/office/drawing/2014/main" id="{0976E496-0D28-4D64-BEFC-F48C05D2E805}"/>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12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12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3" name="スライド番号プレースホルダー 2">
            <a:extLst>
              <a:ext uri="{FF2B5EF4-FFF2-40B4-BE49-F238E27FC236}">
                <a16:creationId xmlns:a16="http://schemas.microsoft.com/office/drawing/2014/main" id="{B8868A8E-657C-4AE6-81C7-AE9690AC80A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75A7DFD-EADF-4CA5-A26A-A6C96443689A}" type="slidenum">
              <a:rPr kumimoji="1" lang="en-US" altLang="ja-JP" sz="12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DAE96C56-26AA-475D-98F4-5BAC4990AFE6}"/>
              </a:ext>
            </a:extLst>
          </p:cNvPr>
          <p:cNvSpPr/>
          <p:nvPr/>
        </p:nvSpPr>
        <p:spPr>
          <a:xfrm>
            <a:off x="551384" y="1477292"/>
            <a:ext cx="2051825" cy="165618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6" name="正方形/長方形 5">
            <a:extLst>
              <a:ext uri="{FF2B5EF4-FFF2-40B4-BE49-F238E27FC236}">
                <a16:creationId xmlns:a16="http://schemas.microsoft.com/office/drawing/2014/main" id="{4B07F9D6-36D5-4C9F-9F76-72D5F7F2FAB8}"/>
              </a:ext>
            </a:extLst>
          </p:cNvPr>
          <p:cNvSpPr/>
          <p:nvPr/>
        </p:nvSpPr>
        <p:spPr>
          <a:xfrm>
            <a:off x="3782171" y="1859108"/>
            <a:ext cx="1956676" cy="24156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7" name="正方形/長方形 6">
            <a:extLst>
              <a:ext uri="{FF2B5EF4-FFF2-40B4-BE49-F238E27FC236}">
                <a16:creationId xmlns:a16="http://schemas.microsoft.com/office/drawing/2014/main" id="{37B94DF2-0D03-41F7-AD9A-FE0AAFEE519A}"/>
              </a:ext>
            </a:extLst>
          </p:cNvPr>
          <p:cNvSpPr/>
          <p:nvPr/>
        </p:nvSpPr>
        <p:spPr>
          <a:xfrm>
            <a:off x="3794631" y="4299268"/>
            <a:ext cx="1944216" cy="24156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8" name="正方形/長方形 7">
            <a:extLst>
              <a:ext uri="{FF2B5EF4-FFF2-40B4-BE49-F238E27FC236}">
                <a16:creationId xmlns:a16="http://schemas.microsoft.com/office/drawing/2014/main" id="{53629CE9-AA6A-4212-9AF1-F3C195E177CC}"/>
              </a:ext>
            </a:extLst>
          </p:cNvPr>
          <p:cNvSpPr/>
          <p:nvPr/>
        </p:nvSpPr>
        <p:spPr>
          <a:xfrm>
            <a:off x="658992" y="1549300"/>
            <a:ext cx="2016224" cy="156966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①売上高</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380,000</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②普通預金からの入金額</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30,000</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③商品受注による手付金</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の受領額　　</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50,000</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合計 </a:t>
            </a:r>
            <a:r>
              <a:rPr kumimoji="1" lang="en-US" altLang="ja-JP" sz="12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460,000</a:t>
            </a:r>
            <a:r>
              <a:rPr kumimoji="1" lang="ja-JP" altLang="en-US" sz="12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endParaRPr>
          </a:p>
        </p:txBody>
      </p:sp>
      <p:sp>
        <p:nvSpPr>
          <p:cNvPr id="9" name="正方形/長方形 8">
            <a:extLst>
              <a:ext uri="{FF2B5EF4-FFF2-40B4-BE49-F238E27FC236}">
                <a16:creationId xmlns:a16="http://schemas.microsoft.com/office/drawing/2014/main" id="{52688E09-58A3-43D2-BF35-0029CEE60081}"/>
              </a:ext>
            </a:extLst>
          </p:cNvPr>
          <p:cNvSpPr/>
          <p:nvPr/>
        </p:nvSpPr>
        <p:spPr>
          <a:xfrm>
            <a:off x="6851681" y="1261268"/>
            <a:ext cx="2051825" cy="185769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0" name="正方形/長方形 9">
            <a:extLst>
              <a:ext uri="{FF2B5EF4-FFF2-40B4-BE49-F238E27FC236}">
                <a16:creationId xmlns:a16="http://schemas.microsoft.com/office/drawing/2014/main" id="{07C7E39A-659A-48BA-B66E-968C49E0AFF7}"/>
              </a:ext>
            </a:extLst>
          </p:cNvPr>
          <p:cNvSpPr/>
          <p:nvPr/>
        </p:nvSpPr>
        <p:spPr>
          <a:xfrm>
            <a:off x="6851680" y="1261268"/>
            <a:ext cx="2093520" cy="175432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④仕入高</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410,000</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　</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⑤収入印紙の購入額</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3,000</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⑥当社負担の商品発送費</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5,000</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⑦所得税源泉徴収の納付高</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a:t>
            </a: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26,000</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合計 </a:t>
            </a:r>
            <a:r>
              <a:rPr kumimoji="1" lang="en-US" altLang="ja-JP" sz="12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444,000</a:t>
            </a:r>
            <a:r>
              <a:rPr kumimoji="1" lang="ja-JP" altLang="en-US" sz="12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srgbClr val="FF0000"/>
              </a:solidFill>
              <a:effectLst/>
              <a:uLnTx/>
              <a:uFillTx/>
              <a:latin typeface="HGS明朝B" panose="02020800000000000000" pitchFamily="18" charset="-128"/>
              <a:ea typeface="HGS明朝B" panose="02020800000000000000" pitchFamily="18" charset="-128"/>
              <a:cs typeface="+mn-cs"/>
            </a:endParaRPr>
          </a:p>
        </p:txBody>
      </p:sp>
      <p:sp>
        <p:nvSpPr>
          <p:cNvPr id="11" name="正方形/長方形 10">
            <a:extLst>
              <a:ext uri="{FF2B5EF4-FFF2-40B4-BE49-F238E27FC236}">
                <a16:creationId xmlns:a16="http://schemas.microsoft.com/office/drawing/2014/main" id="{45BD22DA-1D6B-4742-BA60-F90F882D31A5}"/>
              </a:ext>
            </a:extLst>
          </p:cNvPr>
          <p:cNvSpPr/>
          <p:nvPr/>
        </p:nvSpPr>
        <p:spPr>
          <a:xfrm>
            <a:off x="3794631" y="2132737"/>
            <a:ext cx="1944216" cy="216024"/>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2" name="正方形/長方形 11">
            <a:extLst>
              <a:ext uri="{FF2B5EF4-FFF2-40B4-BE49-F238E27FC236}">
                <a16:creationId xmlns:a16="http://schemas.microsoft.com/office/drawing/2014/main" id="{590DE31F-36CF-4814-A4CF-9BC76CC67991}"/>
              </a:ext>
            </a:extLst>
          </p:cNvPr>
          <p:cNvSpPr/>
          <p:nvPr/>
        </p:nvSpPr>
        <p:spPr>
          <a:xfrm>
            <a:off x="3794631" y="4578710"/>
            <a:ext cx="1944216" cy="241568"/>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3" name="正方形/長方形 12">
            <a:extLst>
              <a:ext uri="{FF2B5EF4-FFF2-40B4-BE49-F238E27FC236}">
                <a16:creationId xmlns:a16="http://schemas.microsoft.com/office/drawing/2014/main" id="{6265A3DB-592F-41DE-917F-2DA5E0E2A816}"/>
              </a:ext>
            </a:extLst>
          </p:cNvPr>
          <p:cNvSpPr/>
          <p:nvPr/>
        </p:nvSpPr>
        <p:spPr>
          <a:xfrm>
            <a:off x="1291960" y="4213597"/>
            <a:ext cx="1239240" cy="83099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①現金仕入高</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410,000</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②掛仕入高</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784,000</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p:txBody>
      </p:sp>
      <p:sp>
        <p:nvSpPr>
          <p:cNvPr id="14" name="正方形/長方形 13">
            <a:extLst>
              <a:ext uri="{FF2B5EF4-FFF2-40B4-BE49-F238E27FC236}">
                <a16:creationId xmlns:a16="http://schemas.microsoft.com/office/drawing/2014/main" id="{E9A520D7-CDC5-469F-A86F-C0C7EE3BDF25}"/>
              </a:ext>
            </a:extLst>
          </p:cNvPr>
          <p:cNvSpPr/>
          <p:nvPr/>
        </p:nvSpPr>
        <p:spPr>
          <a:xfrm>
            <a:off x="6986470" y="4285605"/>
            <a:ext cx="1239240" cy="607987"/>
          </a:xfrm>
          <a:prstGeom prst="rect">
            <a:avLst/>
          </a:prstGeom>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③掛返品高</a:t>
            </a:r>
            <a:endPar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  20,000</a:t>
            </a:r>
            <a:r>
              <a:rPr kumimoji="1" lang="ja-JP" altLang="en-US" sz="1200" b="0" i="0" u="none" strike="noStrike" kern="1200" cap="none" spc="0" normalizeH="0" baseline="0" noProof="0" dirty="0">
                <a:ln>
                  <a:noFill/>
                </a:ln>
                <a:solidFill>
                  <a:srgbClr val="000000"/>
                </a:solidFill>
                <a:effectLst/>
                <a:uLnTx/>
                <a:uFillTx/>
                <a:latin typeface="HGS明朝B" panose="02020800000000000000" pitchFamily="18" charset="-128"/>
                <a:ea typeface="HGS明朝B" panose="02020800000000000000" pitchFamily="18" charset="-128"/>
                <a:cs typeface="+mn-cs"/>
              </a:rPr>
              <a:t>円</a:t>
            </a:r>
            <a:endParaRPr kumimoji="1" lang="ja-JP" altLang="en-US" sz="1800" b="0" i="0" u="none" strike="noStrike" kern="1200" cap="none" spc="0" normalizeH="0" baseline="0" noProof="0" dirty="0">
              <a:ln>
                <a:noFill/>
              </a:ln>
              <a:solidFill>
                <a:prstClr val="black"/>
              </a:solidFill>
              <a:effectLst/>
              <a:uLnTx/>
              <a:uFillTx/>
              <a:latin typeface="Verdana" panose="020B0604030504040204" pitchFamily="34" charset="0"/>
              <a:ea typeface="ＭＳ Ｐゴシック" panose="020B0600070205080204" pitchFamily="50" charset="-128"/>
              <a:cs typeface="+mn-cs"/>
            </a:endParaRPr>
          </a:p>
        </p:txBody>
      </p:sp>
      <p:sp>
        <p:nvSpPr>
          <p:cNvPr id="15" name="正方形/長方形 14">
            <a:extLst>
              <a:ext uri="{FF2B5EF4-FFF2-40B4-BE49-F238E27FC236}">
                <a16:creationId xmlns:a16="http://schemas.microsoft.com/office/drawing/2014/main" id="{82BBAF18-7CED-4F29-AEE7-8DFEB6EA705C}"/>
              </a:ext>
            </a:extLst>
          </p:cNvPr>
          <p:cNvSpPr/>
          <p:nvPr/>
        </p:nvSpPr>
        <p:spPr>
          <a:xfrm>
            <a:off x="1157171" y="4141588"/>
            <a:ext cx="1426619" cy="1008112"/>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sp>
        <p:nvSpPr>
          <p:cNvPr id="16" name="正方形/長方形 15">
            <a:extLst>
              <a:ext uri="{FF2B5EF4-FFF2-40B4-BE49-F238E27FC236}">
                <a16:creationId xmlns:a16="http://schemas.microsoft.com/office/drawing/2014/main" id="{B7407CE1-1518-46E8-B291-12E283061458}"/>
              </a:ext>
            </a:extLst>
          </p:cNvPr>
          <p:cNvSpPr/>
          <p:nvPr/>
        </p:nvSpPr>
        <p:spPr>
          <a:xfrm>
            <a:off x="6937230" y="4285605"/>
            <a:ext cx="1153691" cy="758989"/>
          </a:xfrm>
          <a:prstGeom prst="rect">
            <a:avLst/>
          </a:prstGeom>
          <a:noFill/>
          <a:ln w="285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HGS明朝B" panose="02020800000000000000" pitchFamily="18" charset="-128"/>
              <a:ea typeface="HGS明朝B" panose="02020800000000000000" pitchFamily="18" charset="-128"/>
              <a:cs typeface="+mn-cs"/>
            </a:endParaRPr>
          </a:p>
        </p:txBody>
      </p:sp>
      <p:graphicFrame>
        <p:nvGraphicFramePr>
          <p:cNvPr id="17" name="表 16">
            <a:extLst>
              <a:ext uri="{FF2B5EF4-FFF2-40B4-BE49-F238E27FC236}">
                <a16:creationId xmlns:a16="http://schemas.microsoft.com/office/drawing/2014/main" id="{6BABD0FE-D0D1-40E6-87B6-5FCC7D736EAE}"/>
              </a:ext>
            </a:extLst>
          </p:cNvPr>
          <p:cNvGraphicFramePr>
            <a:graphicFrameLocks noGrp="1"/>
          </p:cNvGraphicFramePr>
          <p:nvPr/>
        </p:nvGraphicFramePr>
        <p:xfrm>
          <a:off x="2718579" y="1145558"/>
          <a:ext cx="4083860" cy="5134011"/>
        </p:xfrm>
        <a:graphic>
          <a:graphicData uri="http://schemas.openxmlformats.org/drawingml/2006/table">
            <a:tbl>
              <a:tblPr/>
              <a:tblGrid>
                <a:gridCol w="1128138">
                  <a:extLst>
                    <a:ext uri="{9D8B030D-6E8A-4147-A177-3AD203B41FA5}">
                      <a16:colId xmlns:a16="http://schemas.microsoft.com/office/drawing/2014/main" val="1274420055"/>
                    </a:ext>
                  </a:extLst>
                </a:gridCol>
                <a:gridCol w="1827584">
                  <a:extLst>
                    <a:ext uri="{9D8B030D-6E8A-4147-A177-3AD203B41FA5}">
                      <a16:colId xmlns:a16="http://schemas.microsoft.com/office/drawing/2014/main" val="914715660"/>
                    </a:ext>
                  </a:extLst>
                </a:gridCol>
                <a:gridCol w="1128138">
                  <a:extLst>
                    <a:ext uri="{9D8B030D-6E8A-4147-A177-3AD203B41FA5}">
                      <a16:colId xmlns:a16="http://schemas.microsoft.com/office/drawing/2014/main" val="2150606312"/>
                    </a:ext>
                  </a:extLst>
                </a:gridCol>
              </a:tblGrid>
              <a:tr h="232217">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241" marR="8241" marT="8241" marB="0" anchor="ctr">
                    <a:lnL>
                      <a:noFill/>
                    </a:lnL>
                    <a:lnR>
                      <a:noFill/>
                    </a:lnR>
                    <a:lnT>
                      <a:noFill/>
                    </a:lnT>
                    <a:lnB>
                      <a:noFill/>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残高試算表</a:t>
                      </a:r>
                    </a:p>
                  </a:txBody>
                  <a:tcPr marL="98894" marR="98894" marT="8241" marB="0" anchor="ctr">
                    <a:lnL>
                      <a:noFill/>
                    </a:lnL>
                    <a:lnR>
                      <a:noFill/>
                    </a:lnR>
                    <a:lnT>
                      <a:noFill/>
                    </a:lnT>
                    <a:lnB w="6350" cap="flat" cmpd="sng" algn="ctr">
                      <a:solidFill>
                        <a:srgbClr val="FF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HGS明朝B" panose="02020800000000000000" pitchFamily="18" charset="-128"/>
                        <a:ea typeface="HGS明朝B" panose="02020800000000000000" pitchFamily="18" charset="-128"/>
                      </a:endParaRPr>
                    </a:p>
                  </a:txBody>
                  <a:tcPr marL="8241" marR="8241" marT="8241" marB="0" anchor="ctr">
                    <a:lnL>
                      <a:noFill/>
                    </a:lnL>
                    <a:lnR>
                      <a:noFill/>
                    </a:lnR>
                    <a:lnT>
                      <a:noFill/>
                    </a:lnT>
                    <a:lnB>
                      <a:noFill/>
                    </a:lnB>
                  </a:tcPr>
                </a:tc>
                <a:extLst>
                  <a:ext uri="{0D108BD9-81ED-4DB2-BD59-A6C34878D82A}">
                    <a16:rowId xmlns:a16="http://schemas.microsoft.com/office/drawing/2014/main" val="1011961325"/>
                  </a:ext>
                </a:extLst>
              </a:tr>
              <a:tr h="232217">
                <a:tc gridSpan="3">
                  <a:txBody>
                    <a:bodyPr/>
                    <a:lstStyle/>
                    <a:p>
                      <a:pPr algn="ct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Ⅹ2</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年</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月</a:t>
                      </a: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30</a:t>
                      </a: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日</a:t>
                      </a:r>
                    </a:p>
                  </a:txBody>
                  <a:tcPr marL="8241" marR="8241" marT="8241" marB="0" anchor="ctr">
                    <a:lnL>
                      <a:noFill/>
                    </a:lnL>
                    <a:lnR>
                      <a:noFill/>
                    </a:lnR>
                    <a:lnT>
                      <a:noFill/>
                    </a:lnT>
                    <a:lnB w="25400" cap="flat" cmpd="dbl"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0343458"/>
                  </a:ext>
                </a:extLst>
              </a:tr>
              <a:tr h="232217">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借　方</a:t>
                      </a:r>
                    </a:p>
                  </a:txBody>
                  <a:tcPr marL="98894" marR="98894" marT="8241" marB="0" anchor="ctr">
                    <a:lnL>
                      <a:noFill/>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勘定科目</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　方</a:t>
                      </a:r>
                    </a:p>
                  </a:txBody>
                  <a:tcPr marL="98894" marR="98894" marT="8241" marB="0" anchor="ctr">
                    <a:lnL w="25400" cap="flat" cmpd="dbl" algn="ctr">
                      <a:solidFill>
                        <a:srgbClr val="FF0000"/>
                      </a:solidFill>
                      <a:prstDash val="solid"/>
                      <a:round/>
                      <a:headEnd type="none" w="med" len="med"/>
                      <a:tailEnd type="none" w="med" len="med"/>
                    </a:lnL>
                    <a:lnR>
                      <a:noFill/>
                    </a:lnR>
                    <a:lnT w="25400" cap="flat" cmpd="dbl" algn="ctr">
                      <a:solidFill>
                        <a:srgbClr val="FF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92163742"/>
                  </a:ext>
                </a:extLst>
              </a:tr>
              <a:tr h="232217">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526,000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現金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58708751"/>
                  </a:ext>
                </a:extLst>
              </a:tr>
              <a:tr h="260823">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1,485,000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普通預金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34520410"/>
                  </a:ext>
                </a:extLst>
              </a:tr>
              <a:tr h="260823">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1,640,000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売掛金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68314456"/>
                  </a:ext>
                </a:extLst>
              </a:tr>
              <a:tr h="232217">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269,000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繰越商品</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64113429"/>
                  </a:ext>
                </a:extLst>
              </a:tr>
              <a:tr h="26082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買掛金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1,347,000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86878044"/>
                  </a:ext>
                </a:extLst>
              </a:tr>
              <a:tr h="232217">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前受金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180,000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15233099"/>
                  </a:ext>
                </a:extLst>
              </a:tr>
              <a:tr h="232217">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所得税預り金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26,000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03227107"/>
                  </a:ext>
                </a:extLst>
              </a:tr>
              <a:tr h="232217">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貸倒引当金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31,000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89250107"/>
                  </a:ext>
                </a:extLst>
              </a:tr>
              <a:tr h="26082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資本金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2,000,000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31438386"/>
                  </a:ext>
                </a:extLst>
              </a:tr>
              <a:tr h="26082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zh-TW" altLang="en-US" sz="1400" b="0" i="0" u="none" strike="noStrike" dirty="0">
                          <a:solidFill>
                            <a:srgbClr val="000000"/>
                          </a:solidFill>
                          <a:effectLst/>
                          <a:latin typeface="HGS明朝B" panose="02020800000000000000" pitchFamily="18" charset="-128"/>
                          <a:ea typeface="HGS明朝B" panose="02020800000000000000" pitchFamily="18" charset="-128"/>
                        </a:rPr>
                        <a:t>繰越利益剰余金</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202,000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65987803"/>
                  </a:ext>
                </a:extLst>
              </a:tr>
              <a:tr h="260823">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売上</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16,500,000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42012852"/>
                  </a:ext>
                </a:extLst>
              </a:tr>
              <a:tr h="260823">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13,200,000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仕入</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96746770"/>
                  </a:ext>
                </a:extLst>
              </a:tr>
              <a:tr h="260823">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2,190,000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給料</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98969177"/>
                  </a:ext>
                </a:extLst>
              </a:tr>
              <a:tr h="232217">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42,000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発送費</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603623"/>
                  </a:ext>
                </a:extLst>
              </a:tr>
              <a:tr h="232217">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693,000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支払家賃</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127576"/>
                  </a:ext>
                </a:extLst>
              </a:tr>
              <a:tr h="232217">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198,000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通信費</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53083344"/>
                  </a:ext>
                </a:extLst>
              </a:tr>
              <a:tr h="232217">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43,000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dist"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租税公課</a:t>
                      </a:r>
                    </a:p>
                  </a:txBody>
                  <a:tcPr marL="98894" marR="98894"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4094079139"/>
                  </a:ext>
                </a:extLst>
              </a:tr>
              <a:tr h="260823">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20,286,000</a:t>
                      </a:r>
                    </a:p>
                  </a:txBody>
                  <a:tcPr marL="8241" marR="98894" marT="8241" marB="0" anchor="ctr">
                    <a:lnL>
                      <a:noFill/>
                    </a:lnL>
                    <a:lnR w="25400" cap="flat" cmpd="dbl"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S明朝B" panose="02020800000000000000" pitchFamily="18" charset="-128"/>
                          <a:ea typeface="HGS明朝B" panose="02020800000000000000" pitchFamily="18" charset="-128"/>
                        </a:rPr>
                        <a:t>　</a:t>
                      </a:r>
                    </a:p>
                  </a:txBody>
                  <a:tcPr marL="8241" marR="8241" marT="8241"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1400" b="0" i="0" u="none" strike="noStrike" dirty="0">
                          <a:solidFill>
                            <a:srgbClr val="000000"/>
                          </a:solidFill>
                          <a:effectLst/>
                          <a:latin typeface="HGS明朝B" panose="02020800000000000000" pitchFamily="18" charset="-128"/>
                          <a:ea typeface="HGS明朝B" panose="02020800000000000000" pitchFamily="18" charset="-128"/>
                        </a:rPr>
                        <a:t>20,286,000</a:t>
                      </a:r>
                    </a:p>
                  </a:txBody>
                  <a:tcPr marL="8241" marR="98894" marT="8241" marB="0" anchor="ctr">
                    <a:lnL w="25400" cap="flat" cmpd="dbl" algn="ctr">
                      <a:solidFill>
                        <a:srgbClr val="FF0000"/>
                      </a:solidFill>
                      <a:prstDash val="solid"/>
                      <a:round/>
                      <a:headEnd type="none" w="med" len="med"/>
                      <a:tailEnd type="none" w="med" len="med"/>
                    </a:lnL>
                    <a:lnR>
                      <a:noFill/>
                    </a:lnR>
                    <a:lnT w="6350" cap="flat" cmpd="sng"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tcPr>
                </a:tc>
                <a:extLst>
                  <a:ext uri="{0D108BD9-81ED-4DB2-BD59-A6C34878D82A}">
                    <a16:rowId xmlns:a16="http://schemas.microsoft.com/office/drawing/2014/main" val="924804141"/>
                  </a:ext>
                </a:extLst>
              </a:tr>
            </a:tbl>
          </a:graphicData>
        </a:graphic>
      </p:graphicFrame>
    </p:spTree>
    <p:custDataLst>
      <p:tags r:id="rId1"/>
    </p:custDataLst>
    <p:extLst>
      <p:ext uri="{BB962C8B-B14F-4D97-AF65-F5344CB8AC3E}">
        <p14:creationId xmlns:p14="http://schemas.microsoft.com/office/powerpoint/2010/main" val="317747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childTnLst>
                          </p:cTn>
                        </p:par>
                        <p:par>
                          <p:cTn id="30" fill="hold">
                            <p:stCondLst>
                              <p:cond delay="500"/>
                            </p:stCondLst>
                            <p:childTnLst>
                              <p:par>
                                <p:cTn id="31" presetID="53" presetClass="entr" presetSubtype="16"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500" fill="hold"/>
                                        <p:tgtEl>
                                          <p:spTgt spid="12"/>
                                        </p:tgtEl>
                                        <p:attrNameLst>
                                          <p:attrName>ppt_w</p:attrName>
                                        </p:attrNameLst>
                                      </p:cBhvr>
                                      <p:tavLst>
                                        <p:tav tm="0">
                                          <p:val>
                                            <p:fltVal val="0"/>
                                          </p:val>
                                        </p:tav>
                                        <p:tav tm="100000">
                                          <p:val>
                                            <p:strVal val="#ppt_w"/>
                                          </p:val>
                                        </p:tav>
                                      </p:tavLst>
                                    </p:anim>
                                    <p:anim calcmode="lin" valueType="num">
                                      <p:cBhvr>
                                        <p:cTn id="46" dur="500" fill="hold"/>
                                        <p:tgtEl>
                                          <p:spTgt spid="12"/>
                                        </p:tgtEl>
                                        <p:attrNameLst>
                                          <p:attrName>ppt_h</p:attrName>
                                        </p:attrNameLst>
                                      </p:cBhvr>
                                      <p:tavLst>
                                        <p:tav tm="0">
                                          <p:val>
                                            <p:fltVal val="0"/>
                                          </p:val>
                                        </p:tav>
                                        <p:tav tm="100000">
                                          <p:val>
                                            <p:strVal val="#ppt_h"/>
                                          </p:val>
                                        </p:tav>
                                      </p:tavLst>
                                    </p:anim>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childTnLst>
                          </p:cTn>
                        </p:par>
                        <p:par>
                          <p:cTn id="55" fill="hold">
                            <p:stCondLst>
                              <p:cond delay="500"/>
                            </p:stCondLst>
                            <p:childTnLst>
                              <p:par>
                                <p:cTn id="56" presetID="53" presetClass="entr" presetSubtype="16"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fltVal val="0"/>
                                          </p:val>
                                        </p:tav>
                                        <p:tav tm="100000">
                                          <p:val>
                                            <p:strVal val="#ppt_h"/>
                                          </p:val>
                                        </p:tav>
                                      </p:tavLst>
                                    </p:anim>
                                    <p:animEffect transition="in" filter="fade">
                                      <p:cBhvr>
                                        <p:cTn id="60" dur="5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p:cTn id="65" dur="500" fill="hold"/>
                                        <p:tgtEl>
                                          <p:spTgt spid="14"/>
                                        </p:tgtEl>
                                        <p:attrNameLst>
                                          <p:attrName>ppt_w</p:attrName>
                                        </p:attrNameLst>
                                      </p:cBhvr>
                                      <p:tavLst>
                                        <p:tav tm="0">
                                          <p:val>
                                            <p:fltVal val="0"/>
                                          </p:val>
                                        </p:tav>
                                        <p:tav tm="100000">
                                          <p:val>
                                            <p:strVal val="#ppt_w"/>
                                          </p:val>
                                        </p:tav>
                                      </p:tavLst>
                                    </p:anim>
                                    <p:anim calcmode="lin" valueType="num">
                                      <p:cBhvr>
                                        <p:cTn id="66" dur="500" fill="hold"/>
                                        <p:tgtEl>
                                          <p:spTgt spid="14"/>
                                        </p:tgtEl>
                                        <p:attrNameLst>
                                          <p:attrName>ppt_h</p:attrName>
                                        </p:attrNameLst>
                                      </p:cBhvr>
                                      <p:tavLst>
                                        <p:tav tm="0">
                                          <p:val>
                                            <p:fltVal val="0"/>
                                          </p:val>
                                        </p:tav>
                                        <p:tav tm="100000">
                                          <p:val>
                                            <p:strVal val="#ppt_h"/>
                                          </p:val>
                                        </p:tav>
                                      </p:tavLst>
                                    </p:anim>
                                    <p:animEffect transition="in" filter="fade">
                                      <p:cBhvr>
                                        <p:cTn id="67" dur="500"/>
                                        <p:tgtEl>
                                          <p:spTgt spid="14"/>
                                        </p:tgtEl>
                                      </p:cBhvr>
                                    </p:animEffect>
                                  </p:childTnLst>
                                </p:cTn>
                              </p:par>
                            </p:childTnLst>
                          </p:cTn>
                        </p:par>
                        <p:par>
                          <p:cTn id="68" fill="hold">
                            <p:stCondLst>
                              <p:cond delay="500"/>
                            </p:stCondLst>
                            <p:childTnLst>
                              <p:par>
                                <p:cTn id="69" presetID="53" presetClass="entr" presetSubtype="16"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fade">
                                      <p:cBhvr>
                                        <p:cTn id="7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animBg="1"/>
      <p:bldP spid="10" grpId="0"/>
      <p:bldP spid="11" grpId="0" animBg="1"/>
      <p:bldP spid="12" grpId="0" animBg="1"/>
      <p:bldP spid="13" grpId="0"/>
      <p:bldP spid="14" grpId="0"/>
      <p:bldP spid="15" grpId="0" animBg="1"/>
      <p:bldP spid="1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91544" y="342648"/>
            <a:ext cx="7886700" cy="1358161"/>
          </a:xfrm>
        </p:spPr>
        <p:txBody>
          <a:bodyPr/>
          <a:lstStyle/>
          <a:p>
            <a:pPr algn="ctr" eaLnBrk="1" fontAlgn="auto" hangingPunct="1">
              <a:lnSpc>
                <a:spcPct val="100000"/>
              </a:lnSpc>
              <a:spcBef>
                <a:spcPct val="20000"/>
              </a:spcBef>
              <a:spcAft>
                <a:spcPts val="0"/>
              </a:spcAft>
              <a:defRPr/>
            </a:pPr>
            <a:r>
              <a:rPr lang="ja-JP" altLang="en-US" sz="2400" kern="100" dirty="0">
                <a:latin typeface="HGS明朝B" panose="02020800000000000000" pitchFamily="18" charset="-128"/>
                <a:ea typeface="HGS明朝B" panose="02020800000000000000" pitchFamily="18" charset="-128"/>
                <a:cs typeface="Times New Roman" panose="02020603050405020304" pitchFamily="18" charset="0"/>
              </a:rPr>
              <a:t>予告編　</a:t>
            </a:r>
            <a:br>
              <a:rPr lang="en-US" altLang="ja-JP" sz="2400" kern="100" dirty="0">
                <a:latin typeface="HGS明朝B" panose="02020800000000000000" pitchFamily="18" charset="-128"/>
                <a:ea typeface="HGS明朝B" panose="02020800000000000000" pitchFamily="18" charset="-128"/>
                <a:cs typeface="Times New Roman" panose="02020603050405020304" pitchFamily="18" charset="0"/>
              </a:rPr>
            </a:br>
            <a:r>
              <a:rPr lang="ja-JP" altLang="en-US" sz="2400" dirty="0">
                <a:solidFill>
                  <a:prstClr val="black"/>
                </a:solidFill>
                <a:latin typeface="HGS明朝B" panose="02020800000000000000" pitchFamily="18" charset="-128"/>
                <a:ea typeface="HGS明朝B" panose="02020800000000000000" pitchFamily="18" charset="-128"/>
                <a:cs typeface="+mn-cs"/>
              </a:rPr>
              <a:t>第</a:t>
            </a:r>
            <a:r>
              <a:rPr lang="en-US" altLang="ja-JP" sz="2400" dirty="0">
                <a:solidFill>
                  <a:prstClr val="black"/>
                </a:solidFill>
                <a:latin typeface="HGS明朝B" panose="02020800000000000000" pitchFamily="18" charset="-128"/>
                <a:ea typeface="HGS明朝B" panose="02020800000000000000" pitchFamily="18" charset="-128"/>
                <a:cs typeface="+mn-cs"/>
              </a:rPr>
              <a:t>16</a:t>
            </a:r>
            <a:r>
              <a:rPr lang="ja-JP" altLang="en-US" sz="2400" dirty="0">
                <a:solidFill>
                  <a:prstClr val="black"/>
                </a:solidFill>
                <a:latin typeface="HGS明朝B" panose="02020800000000000000" pitchFamily="18" charset="-128"/>
                <a:ea typeface="HGS明朝B" panose="02020800000000000000" pitchFamily="18" charset="-128"/>
                <a:cs typeface="+mn-cs"/>
              </a:rPr>
              <a:t>講 </a:t>
            </a:r>
            <a:r>
              <a:rPr lang="ja-JP" altLang="en-US" sz="2400" dirty="0">
                <a:latin typeface="HGS明朝B" panose="02020800000000000000" pitchFamily="18" charset="-128"/>
                <a:ea typeface="HGS明朝B" panose="02020800000000000000" pitchFamily="18" charset="-128"/>
                <a:cs typeface="+mn-cs"/>
              </a:rPr>
              <a:t>伝票</a:t>
            </a:r>
            <a:r>
              <a:rPr lang="en-US" altLang="ja-JP" sz="2400" dirty="0">
                <a:latin typeface="HGS明朝B" panose="02020800000000000000" pitchFamily="18" charset="-128"/>
                <a:ea typeface="HGS明朝B" panose="02020800000000000000" pitchFamily="18" charset="-128"/>
                <a:cs typeface="+mn-cs"/>
              </a:rPr>
              <a:t> (</a:t>
            </a:r>
            <a:r>
              <a:rPr lang="ja-JP" altLang="en-US" sz="2400" dirty="0">
                <a:latin typeface="HGS明朝B" panose="02020800000000000000" pitchFamily="18" charset="-128"/>
                <a:ea typeface="HGS明朝B" panose="02020800000000000000" pitchFamily="18" charset="-128"/>
                <a:cs typeface="+mn-cs"/>
              </a:rPr>
              <a:t>でんぴょう</a:t>
            </a:r>
            <a:r>
              <a:rPr lang="en-US" altLang="ja-JP" sz="2400" dirty="0">
                <a:latin typeface="HGS明朝B" panose="02020800000000000000" pitchFamily="18" charset="-128"/>
                <a:ea typeface="HGS明朝B" panose="02020800000000000000" pitchFamily="18" charset="-128"/>
                <a:cs typeface="+mn-cs"/>
              </a:rPr>
              <a:t>) </a:t>
            </a:r>
            <a:r>
              <a:rPr lang="ja-JP" altLang="en-US" sz="2400" dirty="0">
                <a:solidFill>
                  <a:prstClr val="black"/>
                </a:solidFill>
                <a:latin typeface="HGS明朝B" panose="02020800000000000000" pitchFamily="18" charset="-128"/>
                <a:ea typeface="HGS明朝B" panose="02020800000000000000" pitchFamily="18" charset="-128"/>
                <a:cs typeface="+mn-cs"/>
              </a:rPr>
              <a:t>     </a:t>
            </a:r>
            <a:endParaRPr lang="en-US" altLang="ja-JP" sz="24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endParaRPr>
          </a:p>
        </p:txBody>
      </p:sp>
      <p:sp>
        <p:nvSpPr>
          <p:cNvPr id="6" name="フッター プレースホルダー 2">
            <a:extLst>
              <a:ext uri="{FF2B5EF4-FFF2-40B4-BE49-F238E27FC236}">
                <a16:creationId xmlns:a16="http://schemas.microsoft.com/office/drawing/2014/main" id="{B1CAFA02-398B-46C5-BA8E-6528BB22C890}"/>
              </a:ext>
            </a:extLst>
          </p:cNvPr>
          <p:cNvSpPr>
            <a:spLocks noGrp="1"/>
          </p:cNvSpPr>
          <p:nvPr>
            <p:ph type="ftr" sz="quarter" idx="11"/>
          </p:nvPr>
        </p:nvSpPr>
        <p:spPr>
          <a:xfrm>
            <a:off x="2351584" y="6535246"/>
            <a:ext cx="7056784" cy="206122"/>
          </a:xfrm>
        </p:spPr>
        <p:txBody>
          <a:bodyPr/>
          <a:lstStyle/>
          <a:p>
            <a:pPr>
              <a:defRPr/>
            </a:pPr>
            <a:r>
              <a:rPr lang="ja-JP" altLang="en-US" sz="900">
                <a:solidFill>
                  <a:prstClr val="black">
                    <a:tint val="75000"/>
                  </a:prstClr>
                </a:solidFill>
                <a:latin typeface="SimSun" panose="02010600030101010101" pitchFamily="2" charset="-122"/>
                <a:ea typeface="SimSun" panose="02010600030101010101" pitchFamily="2" charset="-122"/>
              </a:rPr>
              <a:t>社長の実践経営講座　</a:t>
            </a:r>
            <a:r>
              <a:rPr lang="en-US" altLang="ja-JP" sz="900">
                <a:solidFill>
                  <a:prstClr val="black">
                    <a:tint val="75000"/>
                  </a:prstClr>
                </a:solidFill>
                <a:latin typeface="SimSun" panose="02010600030101010101" pitchFamily="2" charset="-122"/>
                <a:ea typeface="SimSun" panose="02010600030101010101" pitchFamily="2" charset="-122"/>
              </a:rPr>
              <a:t>© </a:t>
            </a:r>
            <a:r>
              <a:rPr lang="ja-JP" altLang="en-US" sz="900">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sz="900" dirty="0">
              <a:solidFill>
                <a:prstClr val="black">
                  <a:tint val="75000"/>
                </a:prstClr>
              </a:solidFill>
              <a:latin typeface="SimSun" panose="02010600030101010101" pitchFamily="2" charset="-122"/>
              <a:ea typeface="SimSun" panose="02010600030101010101" pitchFamily="2" charset="-122"/>
            </a:endParaRPr>
          </a:p>
        </p:txBody>
      </p:sp>
      <p:sp>
        <p:nvSpPr>
          <p:cNvPr id="4" name="スライド番号プレースホルダー 3">
            <a:extLst>
              <a:ext uri="{FF2B5EF4-FFF2-40B4-BE49-F238E27FC236}">
                <a16:creationId xmlns:a16="http://schemas.microsoft.com/office/drawing/2014/main" id="{1A3E1E2D-73B2-40B8-AE78-DE85EDA731EF}"/>
              </a:ext>
            </a:extLst>
          </p:cNvPr>
          <p:cNvSpPr>
            <a:spLocks noGrp="1"/>
          </p:cNvSpPr>
          <p:nvPr>
            <p:ph type="sldNum" sz="quarter" idx="12"/>
          </p:nvPr>
        </p:nvSpPr>
        <p:spPr/>
        <p:txBody>
          <a:bodyPr/>
          <a:lstStyle/>
          <a:p>
            <a:pPr>
              <a:defRPr/>
            </a:pPr>
            <a:fld id="{495C7A7A-8399-49F7-B24A-252189340CD8}" type="slidenum">
              <a:rPr lang="en-US" altLang="ja-JP">
                <a:solidFill>
                  <a:prstClr val="black">
                    <a:tint val="75000"/>
                  </a:prstClr>
                </a:solidFill>
              </a:rPr>
              <a:pPr>
                <a:defRPr/>
              </a:pPr>
              <a:t>47</a:t>
            </a:fld>
            <a:endParaRPr lang="en-US" altLang="ja-JP">
              <a:solidFill>
                <a:prstClr val="black">
                  <a:tint val="75000"/>
                </a:prstClr>
              </a:solidFill>
            </a:endParaRPr>
          </a:p>
        </p:txBody>
      </p:sp>
      <p:sp>
        <p:nvSpPr>
          <p:cNvPr id="3" name="正方形/長方形 2">
            <a:extLst>
              <a:ext uri="{FF2B5EF4-FFF2-40B4-BE49-F238E27FC236}">
                <a16:creationId xmlns:a16="http://schemas.microsoft.com/office/drawing/2014/main" id="{02F98F35-3628-42D0-A6C2-A99425FDCC1C}"/>
              </a:ext>
            </a:extLst>
          </p:cNvPr>
          <p:cNvSpPr/>
          <p:nvPr/>
        </p:nvSpPr>
        <p:spPr>
          <a:xfrm>
            <a:off x="1697833" y="1929289"/>
            <a:ext cx="45719" cy="2274359"/>
          </a:xfrm>
          <a:prstGeom prst="rect">
            <a:avLst/>
          </a:prstGeom>
          <a:solidFill>
            <a:srgbClr val="70AD47">
              <a:lumMod val="60000"/>
              <a:lumOff val="40000"/>
            </a:srgbClr>
          </a:solidFill>
          <a:ln w="6350" cap="flat" cmpd="sng" algn="ctr">
            <a:solidFill>
              <a:srgbClr val="4472C4"/>
            </a:solidFill>
            <a:prstDash val="solid"/>
            <a:miter lim="800000"/>
          </a:ln>
          <a:effectLst/>
          <a:scene3d>
            <a:camera prst="orthographicFront"/>
            <a:lightRig rig="threePt" dir="t"/>
          </a:scene3d>
          <a:sp3d>
            <a:bevelT/>
          </a:sp3d>
        </p:spPr>
        <p:txBody>
          <a:bodyPr rtlCol="0" anchor="ctr"/>
          <a:lstStyle/>
          <a:p>
            <a:pPr algn="ctr" eaLnBrk="1" fontAlgn="auto" hangingPunct="1">
              <a:spcBef>
                <a:spcPts val="0"/>
              </a:spcBef>
              <a:spcAft>
                <a:spcPts val="0"/>
              </a:spcAft>
              <a:defRPr/>
            </a:pPr>
            <a:endParaRPr kumimoji="0" lang="ja-JP" altLang="en-US" kern="0">
              <a:solidFill>
                <a:prstClr val="white"/>
              </a:solidFill>
              <a:latin typeface="Calibri" panose="020F0502020204030204"/>
              <a:ea typeface="游ゴシック" panose="020B0400000000000000" pitchFamily="50" charset="-128"/>
            </a:endParaRPr>
          </a:p>
        </p:txBody>
      </p:sp>
      <p:sp>
        <p:nvSpPr>
          <p:cNvPr id="8" name="正方形/長方形 7">
            <a:extLst>
              <a:ext uri="{FF2B5EF4-FFF2-40B4-BE49-F238E27FC236}">
                <a16:creationId xmlns:a16="http://schemas.microsoft.com/office/drawing/2014/main" id="{E44CB689-746B-4C89-8A33-BC9320A09D41}"/>
              </a:ext>
            </a:extLst>
          </p:cNvPr>
          <p:cNvSpPr/>
          <p:nvPr/>
        </p:nvSpPr>
        <p:spPr>
          <a:xfrm>
            <a:off x="1697832" y="4491679"/>
            <a:ext cx="45719" cy="1775222"/>
          </a:xfrm>
          <a:prstGeom prst="rect">
            <a:avLst/>
          </a:prstGeom>
          <a:solidFill>
            <a:srgbClr val="70AD47">
              <a:lumMod val="60000"/>
              <a:lumOff val="40000"/>
            </a:srgbClr>
          </a:solidFill>
          <a:ln w="6350" cap="flat" cmpd="sng" algn="ctr">
            <a:solidFill>
              <a:srgbClr val="4472C4"/>
            </a:solidFill>
            <a:prstDash val="solid"/>
            <a:miter lim="800000"/>
          </a:ln>
          <a:effectLst/>
          <a:scene3d>
            <a:camera prst="orthographicFront"/>
            <a:lightRig rig="threePt" dir="t"/>
          </a:scene3d>
          <a:sp3d>
            <a:bevelT/>
          </a:sp3d>
        </p:spPr>
        <p:txBody>
          <a:bodyPr rtlCol="0" anchor="ctr"/>
          <a:lstStyle/>
          <a:p>
            <a:pPr algn="ctr" eaLnBrk="1" fontAlgn="auto" hangingPunct="1">
              <a:spcBef>
                <a:spcPts val="0"/>
              </a:spcBef>
              <a:spcAft>
                <a:spcPts val="0"/>
              </a:spcAft>
              <a:defRPr/>
            </a:pPr>
            <a:endParaRPr kumimoji="0" lang="ja-JP" altLang="en-US" kern="0">
              <a:solidFill>
                <a:prstClr val="white"/>
              </a:solidFill>
              <a:latin typeface="Calibri" panose="020F0502020204030204"/>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990E2F6A-5D07-4F9A-BFBD-099F71B0ECCE}"/>
              </a:ext>
            </a:extLst>
          </p:cNvPr>
          <p:cNvSpPr txBox="1"/>
          <p:nvPr/>
        </p:nvSpPr>
        <p:spPr>
          <a:xfrm>
            <a:off x="2044728" y="1916193"/>
            <a:ext cx="6872729" cy="1914370"/>
          </a:xfrm>
          <a:prstGeom prst="rect">
            <a:avLst/>
          </a:prstGeom>
          <a:noFill/>
        </p:spPr>
        <p:txBody>
          <a:bodyPr wrap="square">
            <a:spAutoFit/>
          </a:bodyPr>
          <a:lstStyle/>
          <a:p>
            <a:pPr eaLnBrk="1" fontAlgn="auto" hangingPunct="1">
              <a:spcBef>
                <a:spcPct val="20000"/>
              </a:spcBef>
              <a:spcAft>
                <a:spcPts val="0"/>
              </a:spcAft>
              <a:defRPr/>
            </a:pPr>
            <a:r>
              <a:rPr lang="ja-JP" altLang="en-US" sz="1600" dirty="0">
                <a:solidFill>
                  <a:prstClr val="black"/>
                </a:solidFill>
                <a:latin typeface="HGS明朝B" panose="02020800000000000000" pitchFamily="18" charset="-128"/>
                <a:ea typeface="HGS明朝B" panose="02020800000000000000" pitchFamily="18" charset="-128"/>
              </a:rPr>
              <a:t>第</a:t>
            </a:r>
            <a:r>
              <a:rPr lang="en-US" altLang="ja-JP" sz="1600" dirty="0">
                <a:solidFill>
                  <a:prstClr val="black"/>
                </a:solidFill>
                <a:latin typeface="HGS明朝B" panose="02020800000000000000" pitchFamily="18" charset="-128"/>
                <a:ea typeface="HGS明朝B" panose="02020800000000000000" pitchFamily="18" charset="-128"/>
              </a:rPr>
              <a:t>16</a:t>
            </a:r>
            <a:r>
              <a:rPr lang="ja-JP" altLang="en-US" sz="1600" dirty="0">
                <a:solidFill>
                  <a:prstClr val="black"/>
                </a:solidFill>
                <a:latin typeface="HGS明朝B" panose="02020800000000000000" pitchFamily="18" charset="-128"/>
                <a:ea typeface="HGS明朝B" panose="02020800000000000000" pitchFamily="18" charset="-128"/>
              </a:rPr>
              <a:t>講 </a:t>
            </a:r>
            <a:r>
              <a:rPr lang="en-US" altLang="ja-JP" sz="1600" dirty="0">
                <a:solidFill>
                  <a:prstClr val="black"/>
                </a:solidFill>
                <a:latin typeface="HGS明朝B" panose="02020800000000000000" pitchFamily="18" charset="-128"/>
                <a:ea typeface="HGS明朝B" panose="02020800000000000000" pitchFamily="18" charset="-128"/>
              </a:rPr>
              <a:t> </a:t>
            </a:r>
            <a:r>
              <a:rPr lang="ja-JP" altLang="en-US" sz="1600" dirty="0">
                <a:solidFill>
                  <a:prstClr val="black"/>
                </a:solidFill>
                <a:latin typeface="HGS明朝B" panose="02020800000000000000" pitchFamily="18" charset="-128"/>
                <a:ea typeface="HGS明朝B" panose="02020800000000000000" pitchFamily="18" charset="-128"/>
              </a:rPr>
              <a:t>伝票では、伝票</a:t>
            </a:r>
            <a:r>
              <a:rPr lang="en-US" altLang="ja-JP" sz="1600" dirty="0">
                <a:solidFill>
                  <a:prstClr val="black"/>
                </a:solidFill>
                <a:latin typeface="HGS明朝B" panose="02020800000000000000" pitchFamily="18" charset="-128"/>
                <a:ea typeface="HGS明朝B" panose="02020800000000000000" pitchFamily="18" charset="-128"/>
              </a:rPr>
              <a:t> (</a:t>
            </a:r>
            <a:r>
              <a:rPr lang="ja-JP" altLang="en-US" sz="1600" dirty="0">
                <a:solidFill>
                  <a:prstClr val="black"/>
                </a:solidFill>
                <a:latin typeface="HGS明朝B" panose="02020800000000000000" pitchFamily="18" charset="-128"/>
                <a:ea typeface="HGS明朝B" panose="02020800000000000000" pitchFamily="18" charset="-128"/>
              </a:rPr>
              <a:t>でんぴょう</a:t>
            </a:r>
            <a:r>
              <a:rPr lang="en-US" altLang="ja-JP" sz="1600" dirty="0">
                <a:solidFill>
                  <a:prstClr val="black"/>
                </a:solidFill>
                <a:latin typeface="HGS明朝B" panose="02020800000000000000" pitchFamily="18" charset="-128"/>
                <a:ea typeface="HGS明朝B" panose="02020800000000000000" pitchFamily="18" charset="-128"/>
              </a:rPr>
              <a:t>) </a:t>
            </a:r>
            <a:r>
              <a:rPr lang="ja-JP" altLang="en-US" sz="1600" dirty="0">
                <a:solidFill>
                  <a:prstClr val="black"/>
                </a:solidFill>
                <a:latin typeface="HGS明朝B" panose="02020800000000000000" pitchFamily="18" charset="-128"/>
                <a:ea typeface="HGS明朝B" panose="02020800000000000000" pitchFamily="18" charset="-128"/>
              </a:rPr>
              <a:t>の処理を学びます。</a:t>
            </a:r>
            <a:endParaRPr lang="en-US" altLang="ja-JP" sz="16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600" dirty="0">
                <a:solidFill>
                  <a:prstClr val="black"/>
                </a:solidFill>
                <a:latin typeface="HGS明朝B" panose="02020800000000000000" pitchFamily="18" charset="-128"/>
                <a:ea typeface="HGS明朝B" panose="02020800000000000000" pitchFamily="18" charset="-128"/>
              </a:rPr>
              <a:t>伝票とは、取引を一定の形式で記録する紙片のことです。	</a:t>
            </a:r>
            <a:endParaRPr lang="en-US" altLang="ja-JP" sz="1600" dirty="0">
              <a:solidFill>
                <a:prstClr val="black"/>
              </a:solidFill>
              <a:latin typeface="HGS明朝B" panose="02020800000000000000" pitchFamily="18" charset="-128"/>
              <a:ea typeface="HGS明朝B" panose="02020800000000000000" pitchFamily="18" charset="-128"/>
            </a:endParaRPr>
          </a:p>
          <a:p>
            <a:pPr eaLnBrk="1" fontAlgn="auto" hangingPunct="1">
              <a:spcBef>
                <a:spcPct val="20000"/>
              </a:spcBef>
              <a:spcAft>
                <a:spcPts val="0"/>
              </a:spcAft>
              <a:defRPr/>
            </a:pPr>
            <a:r>
              <a:rPr lang="ja-JP" altLang="en-US" sz="1600" dirty="0">
                <a:solidFill>
                  <a:prstClr val="black"/>
                </a:solidFill>
                <a:latin typeface="HGS明朝B" panose="02020800000000000000" pitchFamily="18" charset="-128"/>
                <a:ea typeface="HGS明朝B" panose="02020800000000000000" pitchFamily="18" charset="-128"/>
              </a:rPr>
              <a:t>伝票の機能は、仕訳帳の機能と同じです。</a:t>
            </a:r>
            <a:endParaRPr lang="en-US" altLang="ja-JP" sz="1600" dirty="0">
              <a:solidFill>
                <a:prstClr val="black"/>
              </a:solidFill>
              <a:latin typeface="HGS明朝B" panose="02020800000000000000" pitchFamily="18" charset="-128"/>
              <a:ea typeface="HGS明朝B" panose="02020800000000000000" pitchFamily="18" charset="-128"/>
            </a:endParaRPr>
          </a:p>
          <a:p>
            <a:pPr>
              <a:defRPr/>
            </a:pPr>
            <a:r>
              <a:rPr lang="ja-JP" altLang="en-US" sz="1600" dirty="0">
                <a:solidFill>
                  <a:prstClr val="black"/>
                </a:solidFill>
                <a:latin typeface="HGS明朝B" panose="02020800000000000000" pitchFamily="18" charset="-128"/>
                <a:ea typeface="HGS明朝B" panose="02020800000000000000" pitchFamily="18" charset="-128"/>
              </a:rPr>
              <a:t>従って皆さんは、取引の内容を伝票に記入すること</a:t>
            </a:r>
            <a:r>
              <a:rPr lang="en-US" altLang="ja-JP" sz="1600" dirty="0">
                <a:solidFill>
                  <a:prstClr val="black"/>
                </a:solidFill>
                <a:latin typeface="HGS明朝B" panose="02020800000000000000" pitchFamily="18" charset="-128"/>
                <a:ea typeface="HGS明朝B" panose="02020800000000000000" pitchFamily="18" charset="-128"/>
              </a:rPr>
              <a:t> (</a:t>
            </a:r>
            <a:r>
              <a:rPr lang="ja-JP" altLang="en-US" sz="1600" dirty="0">
                <a:solidFill>
                  <a:prstClr val="black"/>
                </a:solidFill>
                <a:latin typeface="HGS明朝B" panose="02020800000000000000" pitchFamily="18" charset="-128"/>
                <a:ea typeface="HGS明朝B" panose="02020800000000000000" pitchFamily="18" charset="-128"/>
              </a:rPr>
              <a:t>起票</a:t>
            </a:r>
            <a:r>
              <a:rPr lang="en-US" altLang="ja-JP" sz="1600" dirty="0">
                <a:solidFill>
                  <a:prstClr val="black"/>
                </a:solidFill>
                <a:latin typeface="HGS明朝B" panose="02020800000000000000" pitchFamily="18" charset="-128"/>
                <a:ea typeface="HGS明朝B" panose="02020800000000000000" pitchFamily="18" charset="-128"/>
              </a:rPr>
              <a:t> (</a:t>
            </a:r>
            <a:r>
              <a:rPr lang="ja-JP" altLang="en-US" sz="1600" dirty="0">
                <a:solidFill>
                  <a:prstClr val="black"/>
                </a:solidFill>
                <a:latin typeface="HGS明朝B" panose="02020800000000000000" pitchFamily="18" charset="-128"/>
                <a:ea typeface="HGS明朝B" panose="02020800000000000000" pitchFamily="18" charset="-128"/>
              </a:rPr>
              <a:t>きひょう</a:t>
            </a:r>
            <a:r>
              <a:rPr lang="en-US" altLang="ja-JP" sz="1600" dirty="0">
                <a:solidFill>
                  <a:prstClr val="black"/>
                </a:solidFill>
                <a:latin typeface="HGS明朝B" panose="02020800000000000000" pitchFamily="18" charset="-128"/>
                <a:ea typeface="HGS明朝B" panose="02020800000000000000" pitchFamily="18" charset="-128"/>
              </a:rPr>
              <a:t>) )</a:t>
            </a:r>
            <a:r>
              <a:rPr lang="ja-JP" altLang="en-US" sz="1600" dirty="0">
                <a:solidFill>
                  <a:prstClr val="black"/>
                </a:solidFill>
                <a:latin typeface="HGS明朝B" panose="02020800000000000000" pitchFamily="18" charset="-128"/>
                <a:ea typeface="HGS明朝B" panose="02020800000000000000" pitchFamily="18" charset="-128"/>
              </a:rPr>
              <a:t>や逆に伝票から取引の内容を推計できるようになってください。</a:t>
            </a:r>
            <a:endParaRPr lang="en-US" altLang="ja-JP" sz="1600" dirty="0">
              <a:solidFill>
                <a:prstClr val="black"/>
              </a:solidFill>
              <a:latin typeface="HGS明朝B" panose="02020800000000000000" pitchFamily="18" charset="-128"/>
              <a:ea typeface="HGS明朝B" panose="02020800000000000000" pitchFamily="18" charset="-128"/>
            </a:endParaRPr>
          </a:p>
          <a:p>
            <a:pPr>
              <a:defRPr/>
            </a:pPr>
            <a:r>
              <a:rPr lang="ja-JP" altLang="en-US" sz="1600" dirty="0">
                <a:solidFill>
                  <a:prstClr val="black"/>
                </a:solidFill>
                <a:latin typeface="HGS明朝B" panose="02020800000000000000" pitchFamily="18" charset="-128"/>
                <a:ea typeface="HGS明朝B" panose="02020800000000000000" pitchFamily="18" charset="-128"/>
              </a:rPr>
              <a:t>会計ソフトで自動化された簿記システムにおいても、伝票は内部統制のために現代でも利用されています。</a:t>
            </a:r>
            <a:endParaRPr lang="ja-JP" altLang="en-US" sz="1600" dirty="0">
              <a:solidFill>
                <a:srgbClr val="002060"/>
              </a:solidFill>
              <a:latin typeface="HGS明朝B" panose="02020800000000000000" pitchFamily="18" charset="-128"/>
              <a:ea typeface="HGS明朝B" panose="02020800000000000000" pitchFamily="18" charset="-128"/>
            </a:endParaRPr>
          </a:p>
        </p:txBody>
      </p:sp>
      <p:sp>
        <p:nvSpPr>
          <p:cNvPr id="11" name="テキスト ボックス 10">
            <a:extLst>
              <a:ext uri="{FF2B5EF4-FFF2-40B4-BE49-F238E27FC236}">
                <a16:creationId xmlns:a16="http://schemas.microsoft.com/office/drawing/2014/main" id="{26DE59A9-FDD5-4824-BFC7-0DAC1A08E1D3}"/>
              </a:ext>
            </a:extLst>
          </p:cNvPr>
          <p:cNvSpPr txBox="1"/>
          <p:nvPr/>
        </p:nvSpPr>
        <p:spPr>
          <a:xfrm>
            <a:off x="2044728" y="3789040"/>
            <a:ext cx="6872729" cy="584775"/>
          </a:xfrm>
          <a:prstGeom prst="rect">
            <a:avLst/>
          </a:prstGeom>
          <a:noFill/>
        </p:spPr>
        <p:txBody>
          <a:bodyPr wrap="square">
            <a:spAutoFit/>
          </a:bodyPr>
          <a:lstStyle/>
          <a:p>
            <a:pPr>
              <a:defRPr/>
            </a:pPr>
            <a:r>
              <a:rPr lang="ja-JP" altLang="en-US" sz="1600" dirty="0">
                <a:solidFill>
                  <a:prstClr val="black"/>
                </a:solidFill>
                <a:latin typeface="HGS明朝B" panose="02020800000000000000" pitchFamily="18" charset="-128"/>
                <a:ea typeface="HGS明朝B" panose="02020800000000000000" pitchFamily="18" charset="-128"/>
              </a:rPr>
              <a:t>電子稟議書から自動仕訳ができる</a:t>
            </a:r>
            <a:r>
              <a:rPr lang="en-US" altLang="ja-JP" sz="1600" dirty="0">
                <a:solidFill>
                  <a:prstClr val="black"/>
                </a:solidFill>
                <a:latin typeface="HGS明朝B" panose="02020800000000000000" pitchFamily="18" charset="-128"/>
                <a:ea typeface="HGS明朝B" panose="02020800000000000000" pitchFamily="18" charset="-128"/>
              </a:rPr>
              <a:t>ERP</a:t>
            </a:r>
            <a:r>
              <a:rPr lang="ja-JP" altLang="en-US" sz="1600" dirty="0">
                <a:solidFill>
                  <a:prstClr val="black"/>
                </a:solidFill>
                <a:latin typeface="HGS明朝B" panose="02020800000000000000" pitchFamily="18" charset="-128"/>
                <a:ea typeface="HGS明朝B" panose="02020800000000000000" pitchFamily="18" charset="-128"/>
              </a:rPr>
              <a:t>を導入している企業には、</a:t>
            </a:r>
            <a:endParaRPr lang="en-US" altLang="ja-JP" sz="1600" dirty="0">
              <a:solidFill>
                <a:prstClr val="black"/>
              </a:solidFill>
              <a:latin typeface="HGS明朝B" panose="02020800000000000000" pitchFamily="18" charset="-128"/>
              <a:ea typeface="HGS明朝B" panose="02020800000000000000" pitchFamily="18" charset="-128"/>
            </a:endParaRPr>
          </a:p>
          <a:p>
            <a:pPr>
              <a:defRPr/>
            </a:pPr>
            <a:r>
              <a:rPr lang="ja-JP" altLang="en-US" sz="1600" dirty="0">
                <a:solidFill>
                  <a:prstClr val="black"/>
                </a:solidFill>
                <a:latin typeface="HGS明朝B" panose="02020800000000000000" pitchFamily="18" charset="-128"/>
                <a:ea typeface="HGS明朝B" panose="02020800000000000000" pitchFamily="18" charset="-128"/>
              </a:rPr>
              <a:t>紙ベースの伝票は存在しませんが、伝票機能の原理原則は同じです。</a:t>
            </a:r>
            <a:endParaRPr lang="ja-JP" altLang="en-US" sz="1600" dirty="0">
              <a:solidFill>
                <a:srgbClr val="002060"/>
              </a:solidFill>
              <a:latin typeface="HGS明朝B" panose="02020800000000000000" pitchFamily="18" charset="-128"/>
              <a:ea typeface="HGS明朝B" panose="02020800000000000000" pitchFamily="18" charset="-128"/>
            </a:endParaRPr>
          </a:p>
        </p:txBody>
      </p:sp>
      <p:sp>
        <p:nvSpPr>
          <p:cNvPr id="12" name="テキスト ボックス 11">
            <a:extLst>
              <a:ext uri="{FF2B5EF4-FFF2-40B4-BE49-F238E27FC236}">
                <a16:creationId xmlns:a16="http://schemas.microsoft.com/office/drawing/2014/main" id="{88830489-95B6-4DA0-818E-88061350ADBF}"/>
              </a:ext>
            </a:extLst>
          </p:cNvPr>
          <p:cNvSpPr txBox="1"/>
          <p:nvPr/>
        </p:nvSpPr>
        <p:spPr>
          <a:xfrm>
            <a:off x="2044728" y="4555052"/>
            <a:ext cx="6872729" cy="1815882"/>
          </a:xfrm>
          <a:prstGeom prst="rect">
            <a:avLst/>
          </a:prstGeom>
          <a:noFill/>
        </p:spPr>
        <p:txBody>
          <a:bodyPr wrap="square">
            <a:spAutoFit/>
          </a:bodyPr>
          <a:lstStyle/>
          <a:p>
            <a:pPr algn="ctr" defTabSz="685800">
              <a:defRPr/>
            </a:pPr>
            <a:r>
              <a:rPr lang="ja-JP" altLang="en-US" sz="1600" dirty="0">
                <a:latin typeface="HGS明朝B" panose="02020800000000000000" pitchFamily="18" charset="-128"/>
                <a:ea typeface="HGS明朝B" panose="02020800000000000000" pitchFamily="18" charset="-128"/>
              </a:rPr>
              <a:t>目次</a:t>
            </a:r>
            <a:endParaRPr lang="en-US" altLang="ja-JP" sz="1600" dirty="0">
              <a:latin typeface="HGS明朝B" panose="02020800000000000000" pitchFamily="18" charset="-128"/>
              <a:ea typeface="HGS明朝B" panose="02020800000000000000" pitchFamily="18" charset="-128"/>
            </a:endParaRPr>
          </a:p>
          <a:p>
            <a:pPr defTabSz="685800">
              <a:defRPr/>
            </a:pPr>
            <a:r>
              <a:rPr lang="en-US" altLang="ja-JP" sz="1600" dirty="0">
                <a:latin typeface="HGS明朝B" panose="02020800000000000000" pitchFamily="18" charset="-128"/>
                <a:ea typeface="HGS明朝B" panose="02020800000000000000" pitchFamily="18" charset="-128"/>
              </a:rPr>
              <a:t>1 </a:t>
            </a:r>
            <a:r>
              <a:rPr lang="ja-JP" altLang="en-US" sz="1600" dirty="0">
                <a:latin typeface="HGS明朝B" panose="02020800000000000000" pitchFamily="18" charset="-128"/>
                <a:ea typeface="HGS明朝B" panose="02020800000000000000" pitchFamily="18" charset="-128"/>
              </a:rPr>
              <a:t>伝票</a:t>
            </a:r>
            <a:r>
              <a:rPr lang="en-US" altLang="ja-JP" sz="1600" dirty="0">
                <a:latin typeface="HGS明朝B" panose="02020800000000000000" pitchFamily="18" charset="-128"/>
                <a:ea typeface="HGS明朝B" panose="02020800000000000000" pitchFamily="18" charset="-128"/>
              </a:rPr>
              <a:t> (</a:t>
            </a:r>
            <a:r>
              <a:rPr lang="ja-JP" altLang="en-US" sz="1600" dirty="0">
                <a:latin typeface="HGS明朝B" panose="02020800000000000000" pitchFamily="18" charset="-128"/>
                <a:ea typeface="HGS明朝B" panose="02020800000000000000" pitchFamily="18" charset="-128"/>
              </a:rPr>
              <a:t>でんぴょう</a:t>
            </a:r>
            <a:r>
              <a:rPr lang="en-US" altLang="ja-JP" sz="1600" dirty="0">
                <a:latin typeface="HGS明朝B" panose="02020800000000000000" pitchFamily="18" charset="-128"/>
                <a:ea typeface="HGS明朝B" panose="02020800000000000000" pitchFamily="18" charset="-128"/>
              </a:rPr>
              <a:t>) </a:t>
            </a:r>
          </a:p>
          <a:p>
            <a:pPr defTabSz="685800">
              <a:defRPr/>
            </a:pPr>
            <a:r>
              <a:rPr lang="en-US" altLang="ja-JP" sz="1600" dirty="0">
                <a:latin typeface="HGS明朝B" panose="02020800000000000000" pitchFamily="18" charset="-128"/>
                <a:ea typeface="HGS明朝B" panose="02020800000000000000" pitchFamily="18" charset="-128"/>
              </a:rPr>
              <a:t>2 </a:t>
            </a:r>
            <a:r>
              <a:rPr lang="ja-JP" altLang="en-US" sz="1600" dirty="0">
                <a:latin typeface="HGS明朝B" panose="02020800000000000000" pitchFamily="18" charset="-128"/>
                <a:ea typeface="HGS明朝B" panose="02020800000000000000" pitchFamily="18" charset="-128"/>
              </a:rPr>
              <a:t>起票</a:t>
            </a:r>
            <a:r>
              <a:rPr lang="en-US" altLang="ja-JP" sz="1600" dirty="0">
                <a:latin typeface="HGS明朝B" panose="02020800000000000000" pitchFamily="18" charset="-128"/>
                <a:ea typeface="HGS明朝B" panose="02020800000000000000" pitchFamily="18" charset="-128"/>
              </a:rPr>
              <a:t> (</a:t>
            </a:r>
            <a:r>
              <a:rPr lang="ja-JP" altLang="en-US" sz="1600" dirty="0">
                <a:latin typeface="HGS明朝B" panose="02020800000000000000" pitchFamily="18" charset="-128"/>
                <a:ea typeface="HGS明朝B" panose="02020800000000000000" pitchFamily="18" charset="-128"/>
              </a:rPr>
              <a:t>きひょう</a:t>
            </a:r>
            <a:r>
              <a:rPr lang="en-US" altLang="ja-JP" sz="1600" dirty="0">
                <a:latin typeface="HGS明朝B" panose="02020800000000000000" pitchFamily="18" charset="-128"/>
                <a:ea typeface="HGS明朝B" panose="02020800000000000000" pitchFamily="18" charset="-128"/>
              </a:rPr>
              <a:t>) </a:t>
            </a:r>
          </a:p>
          <a:p>
            <a:pPr defTabSz="685800">
              <a:defRPr/>
            </a:pPr>
            <a:r>
              <a:rPr lang="en-US" altLang="ja-JP" sz="1600" dirty="0">
                <a:latin typeface="HGS明朝B" panose="02020800000000000000" pitchFamily="18" charset="-128"/>
                <a:ea typeface="HGS明朝B" panose="02020800000000000000" pitchFamily="18" charset="-128"/>
              </a:rPr>
              <a:t>3 </a:t>
            </a:r>
            <a:r>
              <a:rPr lang="ja-JP" altLang="en-US" sz="1600" dirty="0">
                <a:latin typeface="HGS明朝B" panose="02020800000000000000" pitchFamily="18" charset="-128"/>
                <a:ea typeface="HGS明朝B" panose="02020800000000000000" pitchFamily="18" charset="-128"/>
              </a:rPr>
              <a:t>三伝票</a:t>
            </a:r>
            <a:r>
              <a:rPr lang="en-US" altLang="ja-JP" sz="1600" dirty="0">
                <a:latin typeface="HGS明朝B" panose="02020800000000000000" pitchFamily="18" charset="-128"/>
                <a:ea typeface="HGS明朝B" panose="02020800000000000000" pitchFamily="18" charset="-128"/>
              </a:rPr>
              <a:t> (</a:t>
            </a:r>
            <a:r>
              <a:rPr lang="ja-JP" altLang="en-US" sz="1600" dirty="0">
                <a:latin typeface="HGS明朝B" panose="02020800000000000000" pitchFamily="18" charset="-128"/>
                <a:ea typeface="HGS明朝B" panose="02020800000000000000" pitchFamily="18" charset="-128"/>
              </a:rPr>
              <a:t>さんでんぴょう</a:t>
            </a:r>
            <a:r>
              <a:rPr lang="en-US" altLang="ja-JP" sz="1600" dirty="0">
                <a:latin typeface="HGS明朝B" panose="02020800000000000000" pitchFamily="18" charset="-128"/>
                <a:ea typeface="HGS明朝B" panose="02020800000000000000" pitchFamily="18" charset="-128"/>
              </a:rPr>
              <a:t>) </a:t>
            </a:r>
          </a:p>
          <a:p>
            <a:pPr defTabSz="685800">
              <a:defRPr/>
            </a:pPr>
            <a:r>
              <a:rPr lang="en-US" altLang="ja-JP" sz="1600" dirty="0">
                <a:latin typeface="HGS明朝B" panose="02020800000000000000" pitchFamily="18" charset="-128"/>
                <a:ea typeface="HGS明朝B" panose="02020800000000000000" pitchFamily="18" charset="-128"/>
              </a:rPr>
              <a:t>4 </a:t>
            </a:r>
            <a:r>
              <a:rPr lang="ja-JP" altLang="en-US" sz="1600" dirty="0">
                <a:latin typeface="HGS明朝B" panose="02020800000000000000" pitchFamily="18" charset="-128"/>
                <a:ea typeface="HGS明朝B" panose="02020800000000000000" pitchFamily="18" charset="-128"/>
              </a:rPr>
              <a:t>一部振替取引</a:t>
            </a:r>
            <a:r>
              <a:rPr lang="en-US" altLang="ja-JP" sz="1600" dirty="0">
                <a:latin typeface="HGS明朝B" panose="02020800000000000000" pitchFamily="18" charset="-128"/>
                <a:ea typeface="HGS明朝B" panose="02020800000000000000" pitchFamily="18" charset="-128"/>
              </a:rPr>
              <a:t> (</a:t>
            </a:r>
            <a:r>
              <a:rPr lang="ja-JP" altLang="en-US" sz="1600" dirty="0">
                <a:latin typeface="HGS明朝B" panose="02020800000000000000" pitchFamily="18" charset="-128"/>
                <a:ea typeface="HGS明朝B" panose="02020800000000000000" pitchFamily="18" charset="-128"/>
              </a:rPr>
              <a:t>いちぶふりかえとりひき</a:t>
            </a:r>
            <a:r>
              <a:rPr lang="en-US" altLang="ja-JP" sz="1600" dirty="0">
                <a:latin typeface="HGS明朝B" panose="02020800000000000000" pitchFamily="18" charset="-128"/>
                <a:ea typeface="HGS明朝B" panose="02020800000000000000" pitchFamily="18" charset="-128"/>
              </a:rPr>
              <a:t>)  </a:t>
            </a:r>
          </a:p>
          <a:p>
            <a:pPr defTabSz="685800">
              <a:defRPr/>
            </a:pPr>
            <a:r>
              <a:rPr lang="en-US" altLang="ja-JP" sz="1600" dirty="0">
                <a:latin typeface="HGS明朝B" panose="02020800000000000000" pitchFamily="18" charset="-128"/>
                <a:ea typeface="HGS明朝B" panose="02020800000000000000" pitchFamily="18" charset="-128"/>
              </a:rPr>
              <a:t>5 </a:t>
            </a:r>
            <a:r>
              <a:rPr lang="ja-JP" altLang="en-US" sz="1600" dirty="0">
                <a:latin typeface="HGS明朝B" panose="02020800000000000000" pitchFamily="18" charset="-128"/>
                <a:ea typeface="HGS明朝B" panose="02020800000000000000" pitchFamily="18" charset="-128"/>
              </a:rPr>
              <a:t>伝票の</a:t>
            </a:r>
            <a:r>
              <a:rPr lang="ja-JP" altLang="en-US" sz="1600" dirty="0">
                <a:latin typeface="HGS明朝B" panose="02020800000000000000" pitchFamily="18" charset="-128"/>
                <a:ea typeface="HGS明朝B" panose="02020800000000000000" pitchFamily="18" charset="-128"/>
                <a:cs typeface="+mn-cs"/>
              </a:rPr>
              <a:t>転記と</a:t>
            </a:r>
            <a:r>
              <a:rPr lang="ja-JP" altLang="en-US" sz="1600" dirty="0">
                <a:latin typeface="HGS明朝B" panose="02020800000000000000" pitchFamily="18" charset="-128"/>
                <a:ea typeface="HGS明朝B" panose="02020800000000000000" pitchFamily="18" charset="-128"/>
              </a:rPr>
              <a:t>集計</a:t>
            </a:r>
            <a:r>
              <a:rPr lang="en-US" altLang="ja-JP" sz="1600" dirty="0">
                <a:latin typeface="HGS明朝B" panose="02020800000000000000" pitchFamily="18" charset="-128"/>
                <a:ea typeface="HGS明朝B" panose="02020800000000000000" pitchFamily="18" charset="-128"/>
              </a:rPr>
              <a:t> (</a:t>
            </a:r>
            <a:r>
              <a:rPr lang="ja-JP" altLang="en-US" sz="1600" dirty="0">
                <a:latin typeface="HGS明朝B" panose="02020800000000000000" pitchFamily="18" charset="-128"/>
                <a:ea typeface="HGS明朝B" panose="02020800000000000000" pitchFamily="18" charset="-128"/>
              </a:rPr>
              <a:t>でんぴょうのしゅうけい</a:t>
            </a:r>
            <a:r>
              <a:rPr lang="en-US" altLang="ja-JP" sz="1600" dirty="0">
                <a:latin typeface="HGS明朝B" panose="02020800000000000000" pitchFamily="18" charset="-128"/>
                <a:ea typeface="HGS明朝B" panose="02020800000000000000" pitchFamily="18" charset="-128"/>
              </a:rPr>
              <a:t>) </a:t>
            </a:r>
          </a:p>
          <a:p>
            <a:pPr defTabSz="685800">
              <a:defRPr/>
            </a:pPr>
            <a:r>
              <a:rPr lang="en-US" altLang="ja-JP" sz="1600" dirty="0">
                <a:latin typeface="HGS明朝B" panose="02020800000000000000" pitchFamily="18" charset="-128"/>
                <a:ea typeface="HGS明朝B" panose="02020800000000000000" pitchFamily="18" charset="-128"/>
              </a:rPr>
              <a:t>6 </a:t>
            </a:r>
            <a:r>
              <a:rPr lang="ja-JP" altLang="en-US" sz="1600" dirty="0">
                <a:latin typeface="HGS明朝B" panose="02020800000000000000" pitchFamily="18" charset="-128"/>
                <a:ea typeface="HGS明朝B" panose="02020800000000000000" pitchFamily="18" charset="-128"/>
              </a:rPr>
              <a:t>五伝票性</a:t>
            </a:r>
            <a:r>
              <a:rPr lang="en-US" altLang="ja-JP" sz="1600" dirty="0">
                <a:latin typeface="HGS明朝B" panose="02020800000000000000" pitchFamily="18" charset="-128"/>
                <a:ea typeface="HGS明朝B" panose="02020800000000000000" pitchFamily="18" charset="-128"/>
              </a:rPr>
              <a:t> (</a:t>
            </a:r>
            <a:r>
              <a:rPr lang="ja-JP" altLang="en-US" sz="1600" dirty="0">
                <a:latin typeface="HGS明朝B" panose="02020800000000000000" pitchFamily="18" charset="-128"/>
                <a:ea typeface="HGS明朝B" panose="02020800000000000000" pitchFamily="18" charset="-128"/>
              </a:rPr>
              <a:t>ごでんぴょうせい</a:t>
            </a:r>
            <a:r>
              <a:rPr lang="en-US" altLang="ja-JP" sz="1600" dirty="0">
                <a:latin typeface="HGS明朝B" panose="02020800000000000000" pitchFamily="18" charset="-128"/>
                <a:ea typeface="HGS明朝B" panose="02020800000000000000" pitchFamily="18" charset="-128"/>
              </a:rPr>
              <a:t>) </a:t>
            </a:r>
            <a:endParaRPr lang="ja-JP" altLang="en-US" sz="1600" dirty="0">
              <a:latin typeface="HGS明朝B" panose="02020800000000000000" pitchFamily="18" charset="-128"/>
              <a:ea typeface="HGS明朝B" panose="02020800000000000000" pitchFamily="18" charset="-128"/>
            </a:endParaRPr>
          </a:p>
        </p:txBody>
      </p:sp>
    </p:spTree>
    <p:custDataLst>
      <p:tags r:id="rId1"/>
    </p:custDataLst>
    <p:extLst>
      <p:ext uri="{BB962C8B-B14F-4D97-AF65-F5344CB8AC3E}">
        <p14:creationId xmlns:p14="http://schemas.microsoft.com/office/powerpoint/2010/main" val="403999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fade">
                                      <p:cBhvr>
                                        <p:cTn id="37" dur="500"/>
                                        <p:tgtEl>
                                          <p:spTgt spid="1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1" end="1"/>
                                            </p:txEl>
                                          </p:spTgt>
                                        </p:tgtEl>
                                        <p:attrNameLst>
                                          <p:attrName>style.visibility</p:attrName>
                                        </p:attrNameLst>
                                      </p:cBhvr>
                                      <p:to>
                                        <p:strVal val="visible"/>
                                      </p:to>
                                    </p:set>
                                    <p:animEffect transition="in" filter="fade">
                                      <p:cBhvr>
                                        <p:cTn id="42" dur="500"/>
                                        <p:tgtEl>
                                          <p:spTgt spid="1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xEl>
                                              <p:pRg st="2" end="2"/>
                                            </p:txEl>
                                          </p:spTgt>
                                        </p:tgtEl>
                                        <p:attrNameLst>
                                          <p:attrName>style.visibility</p:attrName>
                                        </p:attrNameLst>
                                      </p:cBhvr>
                                      <p:to>
                                        <p:strVal val="visible"/>
                                      </p:to>
                                    </p:set>
                                    <p:animEffect transition="in" filter="fade">
                                      <p:cBhvr>
                                        <p:cTn id="47" dur="500"/>
                                        <p:tgtEl>
                                          <p:spTgt spid="12">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xEl>
                                              <p:pRg st="3" end="3"/>
                                            </p:txEl>
                                          </p:spTgt>
                                        </p:tgtEl>
                                        <p:attrNameLst>
                                          <p:attrName>style.visibility</p:attrName>
                                        </p:attrNameLst>
                                      </p:cBhvr>
                                      <p:to>
                                        <p:strVal val="visible"/>
                                      </p:to>
                                    </p:set>
                                    <p:animEffect transition="in" filter="fade">
                                      <p:cBhvr>
                                        <p:cTn id="52" dur="500"/>
                                        <p:tgtEl>
                                          <p:spTgt spid="12">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xEl>
                                              <p:pRg st="4" end="4"/>
                                            </p:txEl>
                                          </p:spTgt>
                                        </p:tgtEl>
                                        <p:attrNameLst>
                                          <p:attrName>style.visibility</p:attrName>
                                        </p:attrNameLst>
                                      </p:cBhvr>
                                      <p:to>
                                        <p:strVal val="visible"/>
                                      </p:to>
                                    </p:set>
                                    <p:animEffect transition="in" filter="fade">
                                      <p:cBhvr>
                                        <p:cTn id="57" dur="500"/>
                                        <p:tgtEl>
                                          <p:spTgt spid="12">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2">
                                            <p:txEl>
                                              <p:pRg st="5" end="5"/>
                                            </p:txEl>
                                          </p:spTgt>
                                        </p:tgtEl>
                                        <p:attrNameLst>
                                          <p:attrName>style.visibility</p:attrName>
                                        </p:attrNameLst>
                                      </p:cBhvr>
                                      <p:to>
                                        <p:strVal val="visible"/>
                                      </p:to>
                                    </p:set>
                                    <p:animEffect transition="in" filter="fade">
                                      <p:cBhvr>
                                        <p:cTn id="62" dur="500"/>
                                        <p:tgtEl>
                                          <p:spTgt spid="12">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
                                            <p:txEl>
                                              <p:pRg st="6" end="6"/>
                                            </p:txEl>
                                          </p:spTgt>
                                        </p:tgtEl>
                                        <p:attrNameLst>
                                          <p:attrName>style.visibility</p:attrName>
                                        </p:attrNameLst>
                                      </p:cBhvr>
                                      <p:to>
                                        <p:strVal val="visible"/>
                                      </p:to>
                                    </p:set>
                                    <p:animEffect transition="in" filter="fade">
                                      <p:cBhvr>
                                        <p:cTn id="67"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P spid="1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90528" y="980728"/>
            <a:ext cx="5410944" cy="648072"/>
          </a:xfrm>
        </p:spPr>
        <p:txBody>
          <a:bodyPr>
            <a:noAutofit/>
          </a:bodyPr>
          <a:lstStyle/>
          <a:p>
            <a:pPr lvl="0" algn="ctr" eaLnBrk="0" fontAlgn="base" hangingPunct="0">
              <a:spcAft>
                <a:spcPct val="0"/>
              </a:spcAft>
              <a:defRPr/>
            </a:pPr>
            <a:r>
              <a:rPr lang="ja-JP" altLang="en-US" sz="3600" dirty="0">
                <a:solidFill>
                  <a:srgbClr val="002060"/>
                </a:solidFill>
                <a:latin typeface="HGS明朝B" panose="02020800000000000000" pitchFamily="18" charset="-128"/>
                <a:ea typeface="HGS明朝B" panose="02020800000000000000" pitchFamily="18" charset="-128"/>
              </a:rPr>
              <a:t>お疲れ様でした</a:t>
            </a:r>
          </a:p>
        </p:txBody>
      </p:sp>
      <p:sp>
        <p:nvSpPr>
          <p:cNvPr id="4" name="タイトル 1">
            <a:extLst>
              <a:ext uri="{FF2B5EF4-FFF2-40B4-BE49-F238E27FC236}">
                <a16:creationId xmlns:a16="http://schemas.microsoft.com/office/drawing/2014/main" id="{8F19BF9E-8699-44E5-945A-603C3FD3AD1B}"/>
              </a:ext>
            </a:extLst>
          </p:cNvPr>
          <p:cNvSpPr txBox="1">
            <a:spLocks/>
          </p:cNvSpPr>
          <p:nvPr/>
        </p:nvSpPr>
        <p:spPr>
          <a:xfrm>
            <a:off x="2891632" y="1892739"/>
            <a:ext cx="6408737" cy="1321693"/>
          </a:xfrm>
          <a:prstGeom prst="rect">
            <a:avLst/>
          </a:prstGeom>
        </p:spPr>
        <p:txBody>
          <a:bodyPr vert="horz" anchor="b">
            <a:noAutofit/>
          </a:bodyPr>
          <a:lstStyle>
            <a:lvl1pPr algn="l" rtl="0" eaLnBrk="0" fontAlgn="base" hangingPunct="0">
              <a:spcBef>
                <a:spcPct val="0"/>
              </a:spcBef>
              <a:spcAft>
                <a:spcPct val="0"/>
              </a:spcAft>
              <a:defRPr kumimoji="1" sz="3000" b="1" kern="1200" cap="small">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Century Schoolbook"/>
                <a:ea typeface="ＭＳ Ｐ明朝" pitchFamily="18" charset="-128"/>
              </a:defRPr>
            </a:lvl2pPr>
            <a:lvl3pPr algn="l" rtl="0" eaLnBrk="0" fontAlgn="base" hangingPunct="0">
              <a:spcBef>
                <a:spcPct val="0"/>
              </a:spcBef>
              <a:spcAft>
                <a:spcPct val="0"/>
              </a:spcAft>
              <a:defRPr kumimoji="1" sz="3000">
                <a:solidFill>
                  <a:schemeClr val="tx2"/>
                </a:solidFill>
                <a:latin typeface="Century Schoolbook"/>
                <a:ea typeface="ＭＳ Ｐ明朝" pitchFamily="18" charset="-128"/>
              </a:defRPr>
            </a:lvl3pPr>
            <a:lvl4pPr algn="l" rtl="0" eaLnBrk="0" fontAlgn="base" hangingPunct="0">
              <a:spcBef>
                <a:spcPct val="0"/>
              </a:spcBef>
              <a:spcAft>
                <a:spcPct val="0"/>
              </a:spcAft>
              <a:defRPr kumimoji="1" sz="3000">
                <a:solidFill>
                  <a:schemeClr val="tx2"/>
                </a:solidFill>
                <a:latin typeface="Century Schoolbook"/>
                <a:ea typeface="ＭＳ Ｐ明朝" pitchFamily="18" charset="-128"/>
              </a:defRPr>
            </a:lvl4pPr>
            <a:lvl5pPr algn="l" rtl="0" eaLnBrk="0" fontAlgn="base" hangingPunct="0">
              <a:spcBef>
                <a:spcPct val="0"/>
              </a:spcBef>
              <a:spcAft>
                <a:spcPct val="0"/>
              </a:spcAft>
              <a:defRPr kumimoji="1" sz="3000">
                <a:solidFill>
                  <a:schemeClr val="tx2"/>
                </a:solidFill>
                <a:latin typeface="Century Schoolbook"/>
                <a:ea typeface="ＭＳ Ｐ明朝" pitchFamily="18" charset="-128"/>
              </a:defRPr>
            </a:lvl5pPr>
            <a:lvl6pPr marL="457200" algn="l" rtl="0" fontAlgn="base">
              <a:spcBef>
                <a:spcPct val="0"/>
              </a:spcBef>
              <a:spcAft>
                <a:spcPct val="0"/>
              </a:spcAft>
              <a:defRPr kumimoji="1" sz="3000">
                <a:solidFill>
                  <a:schemeClr val="tx2"/>
                </a:solidFill>
                <a:latin typeface="Century Schoolbook"/>
                <a:ea typeface="ＭＳ Ｐ明朝" pitchFamily="18" charset="-128"/>
              </a:defRPr>
            </a:lvl6pPr>
            <a:lvl7pPr marL="914400" algn="l" rtl="0" fontAlgn="base">
              <a:spcBef>
                <a:spcPct val="0"/>
              </a:spcBef>
              <a:spcAft>
                <a:spcPct val="0"/>
              </a:spcAft>
              <a:defRPr kumimoji="1" sz="3000">
                <a:solidFill>
                  <a:schemeClr val="tx2"/>
                </a:solidFill>
                <a:latin typeface="Century Schoolbook"/>
                <a:ea typeface="ＭＳ Ｐ明朝" pitchFamily="18" charset="-128"/>
              </a:defRPr>
            </a:lvl7pPr>
            <a:lvl8pPr marL="1371600" algn="l" rtl="0" fontAlgn="base">
              <a:spcBef>
                <a:spcPct val="0"/>
              </a:spcBef>
              <a:spcAft>
                <a:spcPct val="0"/>
              </a:spcAft>
              <a:defRPr kumimoji="1" sz="3000">
                <a:solidFill>
                  <a:schemeClr val="tx2"/>
                </a:solidFill>
                <a:latin typeface="Century Schoolbook"/>
                <a:ea typeface="ＭＳ Ｐ明朝" pitchFamily="18" charset="-128"/>
              </a:defRPr>
            </a:lvl8pPr>
            <a:lvl9pPr marL="1828800" algn="l" rtl="0" fontAlgn="base">
              <a:spcBef>
                <a:spcPct val="0"/>
              </a:spcBef>
              <a:spcAft>
                <a:spcPct val="0"/>
              </a:spcAft>
              <a:defRPr kumimoji="1" sz="3000">
                <a:solidFill>
                  <a:schemeClr val="tx2"/>
                </a:solidFill>
                <a:latin typeface="Century Schoolbook"/>
                <a:ea typeface="ＭＳ Ｐ明朝" pitchFamily="18" charset="-128"/>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800" b="0" i="0" u="none" strike="noStrike" kern="1200" cap="small"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本日のお話で、何かご質問などございましたら、</a:t>
            </a:r>
            <a:endParaRPr kumimoji="1" lang="en-US" altLang="ja-JP" sz="1800" b="0" i="0" u="none" strike="noStrike" kern="1200" cap="small"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800" b="0" i="0" u="none" strike="noStrike" kern="1200" cap="small"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遠慮なくお申し付けください。</a:t>
            </a:r>
            <a:br>
              <a:rPr kumimoji="1" lang="en-US" altLang="ja-JP" sz="1800" b="0" i="0" u="none" strike="noStrike" kern="1200" cap="small"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br>
            <a:r>
              <a:rPr kumimoji="1" lang="ja-JP" altLang="en-US" sz="1800" b="0" i="0" u="none" strike="noStrike" kern="1200" cap="small"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j-cs"/>
              </a:rPr>
              <a:t>ご聴講誠にありがとうございました。</a:t>
            </a:r>
          </a:p>
        </p:txBody>
      </p:sp>
      <p:sp>
        <p:nvSpPr>
          <p:cNvPr id="6" name="サブタイトル 2">
            <a:extLst>
              <a:ext uri="{FF2B5EF4-FFF2-40B4-BE49-F238E27FC236}">
                <a16:creationId xmlns:a16="http://schemas.microsoft.com/office/drawing/2014/main" id="{502F3A28-A127-4815-9C66-4780D7435CA5}"/>
              </a:ext>
            </a:extLst>
          </p:cNvPr>
          <p:cNvSpPr txBox="1"/>
          <p:nvPr/>
        </p:nvSpPr>
        <p:spPr bwMode="auto">
          <a:xfrm>
            <a:off x="6272052" y="4705370"/>
            <a:ext cx="4032250" cy="89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0" indent="0" algn="l" rtl="0" eaLnBrk="0" fontAlgn="base" hangingPunct="0">
              <a:spcBef>
                <a:spcPts val="600"/>
              </a:spcBef>
              <a:spcAft>
                <a:spcPct val="0"/>
              </a:spcAft>
              <a:buClr>
                <a:schemeClr val="accent1"/>
              </a:buClr>
              <a:buSzPct val="70000"/>
              <a:buFont typeface="Wingdings" panose="05000000000000000000" pitchFamily="2" charset="2"/>
              <a:buNone/>
              <a:defRPr kumimoji="1" sz="1800" b="1" kern="1200">
                <a:solidFill>
                  <a:schemeClr val="tx2"/>
                </a:solidFill>
                <a:latin typeface="+mn-lt"/>
                <a:ea typeface="+mn-ea"/>
                <a:cs typeface="+mn-cs"/>
              </a:defRPr>
            </a:lvl1pPr>
            <a:lvl2pPr marL="457200" indent="0" algn="ctr" rtl="0" eaLnBrk="0" fontAlgn="base" hangingPunct="0">
              <a:spcBef>
                <a:spcPct val="20000"/>
              </a:spcBef>
              <a:spcAft>
                <a:spcPct val="0"/>
              </a:spcAft>
              <a:buClr>
                <a:schemeClr val="accent1"/>
              </a:buClr>
              <a:buSzPct val="80000"/>
              <a:buFont typeface="Wingdings 2" panose="05020102010507070707" pitchFamily="18" charset="2"/>
              <a:buNone/>
              <a:defRPr kumimoji="1" sz="2100" kern="1200">
                <a:solidFill>
                  <a:schemeClr val="tx1"/>
                </a:solidFill>
                <a:latin typeface="+mn-lt"/>
                <a:ea typeface="+mn-ea"/>
                <a:cs typeface="+mn-cs"/>
              </a:defRPr>
            </a:lvl2pPr>
            <a:lvl3pPr marL="914400" indent="0" algn="ctr" rtl="0" eaLnBrk="0" fontAlgn="base" hangingPunct="0">
              <a:spcBef>
                <a:spcPct val="20000"/>
              </a:spcBef>
              <a:spcAft>
                <a:spcPct val="0"/>
              </a:spcAft>
              <a:buClr>
                <a:srgbClr val="E0752F"/>
              </a:buClr>
              <a:buSzPct val="60000"/>
              <a:buFont typeface="Wingdings" panose="05000000000000000000" pitchFamily="2" charset="2"/>
              <a:buNone/>
              <a:defRPr kumimoji="1" kern="1200">
                <a:solidFill>
                  <a:schemeClr val="tx1"/>
                </a:solidFill>
                <a:latin typeface="+mn-lt"/>
                <a:ea typeface="+mn-ea"/>
                <a:cs typeface="+mn-cs"/>
              </a:defRPr>
            </a:lvl3pPr>
            <a:lvl4pPr marL="1371600" indent="0" algn="ctr" rtl="0" eaLnBrk="0" fontAlgn="base" hangingPunct="0">
              <a:spcBef>
                <a:spcPct val="20000"/>
              </a:spcBef>
              <a:spcAft>
                <a:spcPct val="0"/>
              </a:spcAft>
              <a:buClr>
                <a:srgbClr val="FEC3AE"/>
              </a:buClr>
              <a:buSzPct val="60000"/>
              <a:buFont typeface="Wingdings" panose="05000000000000000000" pitchFamily="2" charset="2"/>
              <a:buNone/>
              <a:defRPr kumimoji="1" kern="1200">
                <a:solidFill>
                  <a:schemeClr val="tx1"/>
                </a:solidFill>
                <a:latin typeface="+mn-lt"/>
                <a:ea typeface="+mn-ea"/>
                <a:cs typeface="+mn-cs"/>
              </a:defRPr>
            </a:lvl4pPr>
            <a:lvl5pPr marL="1828800" indent="0" algn="ctr" rtl="0" eaLnBrk="0" fontAlgn="base" hangingPunct="0">
              <a:spcBef>
                <a:spcPct val="20000"/>
              </a:spcBef>
              <a:spcAft>
                <a:spcPct val="0"/>
              </a:spcAft>
              <a:buClr>
                <a:srgbClr val="BDCAE9"/>
              </a:buClr>
              <a:buSzPct val="68000"/>
              <a:buFont typeface="Wingdings 2" panose="05020102010507070707" pitchFamily="18" charset="2"/>
              <a:buNone/>
              <a:defRPr kumimoji="1"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1"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panose="05000000000000000000"/>
              <a:buNone/>
              <a:defRPr kumimoji="1"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1"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1" sz="1400" kern="1200" baseline="0">
                <a:solidFill>
                  <a:schemeClr val="tx2"/>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
                <a:srgbClr val="FE8637"/>
              </a:buClr>
              <a:buSzPct val="70000"/>
              <a:buFont typeface="Wingdings" panose="05000000000000000000" pitchFamily="2" charset="2"/>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東京都港区六本木</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丁目</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16</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番</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50</a:t>
            </a: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号</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panose="05000000000000000000" pitchFamily="2" charset="2"/>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　六本木デュープレックス</a:t>
            </a:r>
            <a:r>
              <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M‘s205</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panose="05000000000000000000" pitchFamily="2" charset="2"/>
              <a:buNone/>
              <a:tabLst/>
              <a:defRPr/>
            </a:pPr>
            <a:r>
              <a:rPr kumimoji="1" lang="ja-JP" altLang="en-US"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一般社団法人　国際会計コンソーシアム</a:t>
            </a:r>
            <a:endParaRPr kumimoji="1" lang="en-US" altLang="ja-JP" sz="1400" b="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endParaRPr>
          </a:p>
        </p:txBody>
      </p:sp>
      <p:pic>
        <p:nvPicPr>
          <p:cNvPr id="7" name="図 6">
            <a:extLst>
              <a:ext uri="{FF2B5EF4-FFF2-40B4-BE49-F238E27FC236}">
                <a16:creationId xmlns:a16="http://schemas.microsoft.com/office/drawing/2014/main" id="{6804963D-D964-4EB8-B630-C1B6281ED2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5908" y="4112670"/>
            <a:ext cx="4234036" cy="514350"/>
          </a:xfrm>
          <a:prstGeom prst="rect">
            <a:avLst/>
          </a:prstGeom>
        </p:spPr>
      </p:pic>
    </p:spTree>
    <p:extLst>
      <p:ext uri="{BB962C8B-B14F-4D97-AF65-F5344CB8AC3E}">
        <p14:creationId xmlns:p14="http://schemas.microsoft.com/office/powerpoint/2010/main" val="296890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15480" y="536103"/>
            <a:ext cx="9289032" cy="876673"/>
          </a:xfrm>
        </p:spPr>
        <p:txBody>
          <a:bodyPr>
            <a:noAutofit/>
          </a:bodyPr>
          <a:lstStyle/>
          <a:p>
            <a:pPr algn="ctr"/>
            <a:r>
              <a:rPr lang="ja-JP" altLang="en-US" sz="2400" dirty="0">
                <a:latin typeface="HGS明朝B" panose="02020800000000000000" pitchFamily="18" charset="-128"/>
                <a:ea typeface="HGS明朝B" panose="02020800000000000000" pitchFamily="18" charset="-128"/>
                <a:cs typeface="+mn-cs"/>
              </a:rPr>
              <a:t>第</a:t>
            </a:r>
            <a:r>
              <a:rPr lang="en-US" altLang="ja-JP" sz="2400" dirty="0">
                <a:latin typeface="HGS明朝B" panose="02020800000000000000" pitchFamily="18" charset="-128"/>
                <a:ea typeface="HGS明朝B" panose="02020800000000000000" pitchFamily="18" charset="-128"/>
                <a:cs typeface="+mn-cs"/>
              </a:rPr>
              <a:t>20</a:t>
            </a:r>
            <a:r>
              <a:rPr lang="ja-JP" altLang="en-US" sz="2400" dirty="0">
                <a:latin typeface="HGS明朝B" panose="02020800000000000000" pitchFamily="18" charset="-128"/>
                <a:ea typeface="HGS明朝B" panose="02020800000000000000" pitchFamily="18" charset="-128"/>
                <a:cs typeface="+mn-cs"/>
              </a:rPr>
              <a:t>講　収益費用の発生と期間帰属</a:t>
            </a:r>
            <a:r>
              <a:rPr lang="en-US" altLang="ja-JP" sz="2400" dirty="0">
                <a:latin typeface="HGS明朝B" panose="02020800000000000000" pitchFamily="18" charset="-128"/>
                <a:ea typeface="HGS明朝B" panose="02020800000000000000" pitchFamily="18" charset="-128"/>
                <a:cs typeface="+mn-cs"/>
              </a:rPr>
              <a:t>(</a:t>
            </a:r>
            <a:r>
              <a:rPr lang="ja-JP" altLang="en-US" sz="2400" dirty="0">
                <a:latin typeface="HGS明朝B" panose="02020800000000000000" pitchFamily="18" charset="-128"/>
                <a:ea typeface="HGS明朝B" panose="02020800000000000000" pitchFamily="18" charset="-128"/>
                <a:cs typeface="+mn-cs"/>
              </a:rPr>
              <a:t>決算修正</a:t>
            </a:r>
            <a:r>
              <a:rPr lang="en-US" altLang="ja-JP" sz="2400" dirty="0">
                <a:latin typeface="HGS明朝B" panose="02020800000000000000" pitchFamily="18" charset="-128"/>
                <a:ea typeface="HGS明朝B" panose="02020800000000000000" pitchFamily="18" charset="-128"/>
                <a:cs typeface="+mn-cs"/>
              </a:rPr>
              <a:t>)</a:t>
            </a:r>
            <a:r>
              <a:rPr lang="ja-JP" altLang="en-US" sz="2400" dirty="0">
                <a:latin typeface="HGS明朝B" panose="02020800000000000000" pitchFamily="18" charset="-128"/>
                <a:ea typeface="HGS明朝B" panose="02020800000000000000" pitchFamily="18" charset="-128"/>
                <a:cs typeface="+mn-cs"/>
              </a:rPr>
              <a:t>  </a:t>
            </a:r>
            <a:r>
              <a:rPr lang="ja-JP" altLang="en-US" sz="2400" dirty="0">
                <a:latin typeface="HGS明朝B" panose="02020800000000000000" pitchFamily="18" charset="-128"/>
                <a:ea typeface="HGS明朝B" panose="02020800000000000000" pitchFamily="18" charset="-128"/>
              </a:rPr>
              <a:t>復習</a:t>
            </a:r>
            <a:r>
              <a:rPr lang="en-US" altLang="ja-JP" sz="2400" dirty="0">
                <a:latin typeface="HGS明朝B" panose="02020800000000000000" pitchFamily="18" charset="-128"/>
                <a:ea typeface="HGS明朝B" panose="02020800000000000000" pitchFamily="18" charset="-128"/>
              </a:rPr>
              <a:t>-2</a:t>
            </a:r>
            <a:endParaRPr lang="ja-JP" altLang="en-US" sz="2400" dirty="0"/>
          </a:p>
        </p:txBody>
      </p:sp>
      <p:sp>
        <p:nvSpPr>
          <p:cNvPr id="5" name="フッター プレースホルダー 2">
            <a:extLst>
              <a:ext uri="{FF2B5EF4-FFF2-40B4-BE49-F238E27FC236}">
                <a16:creationId xmlns:a16="http://schemas.microsoft.com/office/drawing/2014/main" id="{4A681582-A337-4841-B708-9637EBE7FC5A}"/>
              </a:ext>
            </a:extLst>
          </p:cNvPr>
          <p:cNvSpPr>
            <a:spLocks noGrp="1"/>
          </p:cNvSpPr>
          <p:nvPr>
            <p:ph type="ftr" sz="quarter" idx="11"/>
          </p:nvPr>
        </p:nvSpPr>
        <p:spPr>
          <a:xfrm>
            <a:off x="2351584" y="6356351"/>
            <a:ext cx="7056784" cy="365125"/>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4" name="スライド番号プレースホルダー 3">
            <a:extLst>
              <a:ext uri="{FF2B5EF4-FFF2-40B4-BE49-F238E27FC236}">
                <a16:creationId xmlns:a16="http://schemas.microsoft.com/office/drawing/2014/main" id="{BFF89E38-8EED-40B3-B96D-C4CB39E8C724}"/>
              </a:ext>
            </a:extLst>
          </p:cNvPr>
          <p:cNvSpPr>
            <a:spLocks noGrp="1"/>
          </p:cNvSpPr>
          <p:nvPr>
            <p:ph type="sldNum" sz="quarter" idx="12"/>
          </p:nvPr>
        </p:nvSpPr>
        <p:spPr/>
        <p:txBody>
          <a:bodyPr/>
          <a:lstStyle/>
          <a:p>
            <a:pPr>
              <a:defRPr/>
            </a:pPr>
            <a:fld id="{D75A7DFD-EADF-4CA5-A26A-A6C96443689A}" type="slidenum">
              <a:rPr lang="en-US" altLang="ja-JP" smtClean="0">
                <a:solidFill>
                  <a:prstClr val="black">
                    <a:tint val="75000"/>
                  </a:prstClr>
                </a:solidFill>
              </a:rPr>
              <a:pPr>
                <a:defRPr/>
              </a:pPr>
              <a:t>5</a:t>
            </a:fld>
            <a:endParaRPr lang="en-US" altLang="ja-JP">
              <a:solidFill>
                <a:prstClr val="black">
                  <a:tint val="75000"/>
                </a:prstClr>
              </a:solidFill>
            </a:endParaRPr>
          </a:p>
        </p:txBody>
      </p:sp>
      <p:sp>
        <p:nvSpPr>
          <p:cNvPr id="3" name="正方形/長方形 2"/>
          <p:cNvSpPr/>
          <p:nvPr/>
        </p:nvSpPr>
        <p:spPr>
          <a:xfrm>
            <a:off x="2279576" y="1628800"/>
            <a:ext cx="6425671" cy="4770537"/>
          </a:xfrm>
          <a:prstGeom prst="rect">
            <a:avLst/>
          </a:prstGeom>
        </p:spPr>
        <p:txBody>
          <a:bodyPr wrap="square">
            <a:spAutoFit/>
          </a:bodyPr>
          <a:lstStyle/>
          <a:p>
            <a:r>
              <a:rPr lang="en-US" altLang="ja-JP" sz="1600" dirty="0">
                <a:solidFill>
                  <a:srgbClr val="000000"/>
                </a:solidFill>
                <a:latin typeface="HGS明朝B" panose="02020800000000000000" pitchFamily="18" charset="-128"/>
                <a:ea typeface="HGS明朝B" panose="02020800000000000000" pitchFamily="18" charset="-128"/>
              </a:rPr>
              <a:t>2 </a:t>
            </a:r>
            <a:r>
              <a:rPr lang="ja-JP" altLang="en-US" sz="1600" dirty="0">
                <a:solidFill>
                  <a:srgbClr val="000000"/>
                </a:solidFill>
                <a:latin typeface="HGS明朝B" panose="02020800000000000000" pitchFamily="18" charset="-128"/>
                <a:ea typeface="HGS明朝B" panose="02020800000000000000" pitchFamily="18" charset="-128"/>
              </a:rPr>
              <a:t>前払費用</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まえばらいひよう</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　＝　資産</a:t>
            </a: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決算日現在において既に用役の対価を支払っているが、</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その用役の提供を次期以降に受ける場合、</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この前払となっている金額。</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002060"/>
                </a:solidFill>
                <a:latin typeface="HGS明朝B" panose="02020800000000000000" pitchFamily="18" charset="-128"/>
                <a:ea typeface="HGS明朝B" panose="02020800000000000000" pitchFamily="18" charset="-128"/>
              </a:rPr>
              <a:t>前払家賃・前払保険料</a:t>
            </a: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en-US" altLang="ja-JP" sz="1600" dirty="0">
                <a:solidFill>
                  <a:srgbClr val="002060"/>
                </a:solidFill>
                <a:latin typeface="HGS明朝B" panose="02020800000000000000" pitchFamily="18" charset="-128"/>
                <a:ea typeface="HGS明朝B" panose="02020800000000000000" pitchFamily="18" charset="-128"/>
              </a:rPr>
              <a:t>3</a:t>
            </a:r>
            <a:r>
              <a:rPr lang="ja-JP" altLang="en-US" sz="1600" dirty="0">
                <a:solidFill>
                  <a:srgbClr val="002060"/>
                </a:solidFill>
                <a:latin typeface="HGS明朝B" panose="02020800000000000000" pitchFamily="18" charset="-128"/>
                <a:ea typeface="HGS明朝B" panose="02020800000000000000" pitchFamily="18" charset="-128"/>
              </a:rPr>
              <a:t>月</a:t>
            </a:r>
            <a:r>
              <a:rPr lang="en-US" altLang="ja-JP" sz="1600" dirty="0">
                <a:solidFill>
                  <a:srgbClr val="002060"/>
                </a:solidFill>
                <a:latin typeface="HGS明朝B" panose="02020800000000000000" pitchFamily="18" charset="-128"/>
                <a:ea typeface="HGS明朝B" panose="02020800000000000000" pitchFamily="18" charset="-128"/>
              </a:rPr>
              <a:t>31</a:t>
            </a:r>
            <a:r>
              <a:rPr lang="ja-JP" altLang="en-US" sz="1600" dirty="0">
                <a:solidFill>
                  <a:srgbClr val="002060"/>
                </a:solidFill>
                <a:latin typeface="HGS明朝B" panose="02020800000000000000" pitchFamily="18" charset="-128"/>
                <a:ea typeface="HGS明朝B" panose="02020800000000000000" pitchFamily="18" charset="-128"/>
              </a:rPr>
              <a:t>日に来期帰属分を計上した</a:t>
            </a:r>
            <a:r>
              <a:rPr lang="en-US" altLang="ja-JP" sz="1600" dirty="0">
                <a:solidFill>
                  <a:srgbClr val="002060"/>
                </a:solidFill>
                <a:latin typeface="HGS明朝B" panose="02020800000000000000" pitchFamily="18" charset="-128"/>
                <a:ea typeface="HGS明朝B" panose="02020800000000000000" pitchFamily="18" charset="-128"/>
              </a:rPr>
              <a:t>(</a:t>
            </a:r>
            <a:r>
              <a:rPr lang="ja-JP" altLang="en-US" sz="1600" dirty="0">
                <a:solidFill>
                  <a:srgbClr val="002060"/>
                </a:solidFill>
                <a:latin typeface="HGS明朝B" panose="02020800000000000000" pitchFamily="18" charset="-128"/>
                <a:ea typeface="HGS明朝B" panose="02020800000000000000" pitchFamily="18" charset="-128"/>
              </a:rPr>
              <a:t>繰り延べた</a:t>
            </a:r>
            <a:r>
              <a:rPr lang="en-US" altLang="ja-JP" sz="1600" dirty="0">
                <a:solidFill>
                  <a:srgbClr val="002060"/>
                </a:solidFill>
                <a:latin typeface="HGS明朝B" panose="02020800000000000000" pitchFamily="18" charset="-128"/>
                <a:ea typeface="HGS明朝B" panose="02020800000000000000" pitchFamily="18" charset="-128"/>
              </a:rPr>
              <a:t>)</a:t>
            </a:r>
            <a:r>
              <a:rPr lang="ja-JP" altLang="en-US" sz="1600" dirty="0">
                <a:solidFill>
                  <a:srgbClr val="002060"/>
                </a:solidFill>
                <a:latin typeface="HGS明朝B" panose="02020800000000000000" pitchFamily="18" charset="-128"/>
                <a:ea typeface="HGS明朝B" panose="02020800000000000000" pitchFamily="18" charset="-128"/>
              </a:rPr>
              <a:t>。　</a:t>
            </a: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借方</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前払保険料　</a:t>
            </a:r>
            <a:r>
              <a:rPr lang="en-US" altLang="ja-JP" sz="1600" dirty="0">
                <a:solidFill>
                  <a:srgbClr val="ED7D31">
                    <a:lumMod val="50000"/>
                  </a:srgbClr>
                </a:solidFill>
                <a:latin typeface="HGS明朝B" panose="02020800000000000000" pitchFamily="18" charset="-128"/>
                <a:ea typeface="HGS明朝B" panose="02020800000000000000" pitchFamily="18" charset="-128"/>
              </a:rPr>
              <a:t>70</a:t>
            </a:r>
            <a:r>
              <a:rPr lang="ja-JP" altLang="en-US" sz="1600" dirty="0">
                <a:solidFill>
                  <a:srgbClr val="ED7D31">
                    <a:lumMod val="50000"/>
                  </a:srgbClr>
                </a:solidFill>
                <a:latin typeface="HGS明朝B" panose="02020800000000000000" pitchFamily="18" charset="-128"/>
                <a:ea typeface="HGS明朝B" panose="02020800000000000000" pitchFamily="18" charset="-128"/>
              </a:rPr>
              <a:t>　</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　支払保険料　</a:t>
            </a:r>
            <a:r>
              <a:rPr lang="en-US" altLang="ja-JP" sz="1600" dirty="0">
                <a:solidFill>
                  <a:srgbClr val="ED7D31">
                    <a:lumMod val="50000"/>
                  </a:srgbClr>
                </a:solidFill>
                <a:latin typeface="HGS明朝B" panose="02020800000000000000" pitchFamily="18" charset="-128"/>
                <a:ea typeface="HGS明朝B" panose="02020800000000000000" pitchFamily="18" charset="-128"/>
              </a:rPr>
              <a:t>70</a:t>
            </a:r>
            <a:r>
              <a:rPr lang="ja-JP" altLang="en-US" sz="1600" dirty="0">
                <a:solidFill>
                  <a:srgbClr val="ED7D31">
                    <a:lumMod val="50000"/>
                  </a:srgbClr>
                </a:solidFill>
                <a:latin typeface="HGS明朝B" panose="02020800000000000000" pitchFamily="18" charset="-128"/>
                <a:ea typeface="HGS明朝B" panose="02020800000000000000" pitchFamily="18" charset="-128"/>
              </a:rPr>
              <a:t>	</a:t>
            </a:r>
            <a:endParaRPr lang="en-US" altLang="ja-JP" sz="1600" dirty="0">
              <a:solidFill>
                <a:srgbClr val="ED7D31">
                  <a:lumMod val="50000"/>
                </a:srgbClr>
              </a:solidFill>
              <a:latin typeface="HGS明朝B" panose="02020800000000000000" pitchFamily="18" charset="-128"/>
              <a:ea typeface="HGS明朝B" panose="02020800000000000000" pitchFamily="18" charset="-128"/>
            </a:endParaRPr>
          </a:p>
          <a:p>
            <a:pPr lvl="0">
              <a:defRPr/>
            </a:pPr>
            <a:endParaRPr lang="en-US" altLang="ja-JP" sz="1600" dirty="0">
              <a:solidFill>
                <a:srgbClr val="ED7D31">
                  <a:lumMod val="50000"/>
                </a:srgbClr>
              </a:solidFill>
              <a:latin typeface="HGS明朝B" panose="02020800000000000000" pitchFamily="18" charset="-128"/>
              <a:ea typeface="HGS明朝B" panose="02020800000000000000" pitchFamily="18" charset="-128"/>
            </a:endParaRPr>
          </a:p>
          <a:p>
            <a:pPr lvl="0"/>
            <a:r>
              <a:rPr lang="en-US" altLang="ja-JP" sz="1600" dirty="0">
                <a:solidFill>
                  <a:srgbClr val="000000"/>
                </a:solidFill>
                <a:latin typeface="HGS明朝B" panose="02020800000000000000" pitchFamily="18" charset="-128"/>
                <a:ea typeface="HGS明朝B" panose="02020800000000000000" pitchFamily="18" charset="-128"/>
              </a:rPr>
              <a:t>3 </a:t>
            </a:r>
            <a:r>
              <a:rPr lang="ja-JP" altLang="en-US" sz="1600" dirty="0">
                <a:solidFill>
                  <a:srgbClr val="000000"/>
                </a:solidFill>
                <a:latin typeface="HGS明朝B" panose="02020800000000000000" pitchFamily="18" charset="-128"/>
                <a:ea typeface="HGS明朝B" panose="02020800000000000000" pitchFamily="18" charset="-128"/>
              </a:rPr>
              <a:t>前受収益</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まえうけしゅうえき</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　＝　負債</a:t>
            </a: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決算日現在において既に用役の対価を受け取っているが、</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その用役の提供を次期以降に行う場合、</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その前受となっている金額。</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002060"/>
                </a:solidFill>
                <a:latin typeface="HGS明朝B" panose="02020800000000000000" pitchFamily="18" charset="-128"/>
                <a:ea typeface="HGS明朝B" panose="02020800000000000000" pitchFamily="18" charset="-128"/>
              </a:rPr>
              <a:t>前受家賃・前受保険料</a:t>
            </a: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en-US" altLang="ja-JP" sz="1600" dirty="0">
                <a:solidFill>
                  <a:srgbClr val="002060"/>
                </a:solidFill>
                <a:latin typeface="HGS明朝B" panose="02020800000000000000" pitchFamily="18" charset="-128"/>
                <a:ea typeface="HGS明朝B" panose="02020800000000000000" pitchFamily="18" charset="-128"/>
              </a:rPr>
              <a:t>3</a:t>
            </a:r>
            <a:r>
              <a:rPr lang="ja-JP" altLang="en-US" sz="1600" dirty="0">
                <a:solidFill>
                  <a:srgbClr val="002060"/>
                </a:solidFill>
                <a:latin typeface="HGS明朝B" panose="02020800000000000000" pitchFamily="18" charset="-128"/>
                <a:ea typeface="HGS明朝B" panose="02020800000000000000" pitchFamily="18" charset="-128"/>
              </a:rPr>
              <a:t>月</a:t>
            </a:r>
            <a:r>
              <a:rPr lang="en-US" altLang="ja-JP" sz="1600" dirty="0">
                <a:solidFill>
                  <a:srgbClr val="002060"/>
                </a:solidFill>
                <a:latin typeface="HGS明朝B" panose="02020800000000000000" pitchFamily="18" charset="-128"/>
                <a:ea typeface="HGS明朝B" panose="02020800000000000000" pitchFamily="18" charset="-128"/>
              </a:rPr>
              <a:t>31</a:t>
            </a:r>
            <a:r>
              <a:rPr lang="ja-JP" altLang="en-US" sz="1600" dirty="0">
                <a:solidFill>
                  <a:srgbClr val="002060"/>
                </a:solidFill>
                <a:latin typeface="HGS明朝B" panose="02020800000000000000" pitchFamily="18" charset="-128"/>
                <a:ea typeface="HGS明朝B" panose="02020800000000000000" pitchFamily="18" charset="-128"/>
              </a:rPr>
              <a:t>日に来期帰属分を計上した</a:t>
            </a:r>
            <a:r>
              <a:rPr lang="en-US" altLang="ja-JP" sz="1600" dirty="0">
                <a:solidFill>
                  <a:srgbClr val="002060"/>
                </a:solidFill>
                <a:latin typeface="HGS明朝B" panose="02020800000000000000" pitchFamily="18" charset="-128"/>
                <a:ea typeface="HGS明朝B" panose="02020800000000000000" pitchFamily="18" charset="-128"/>
              </a:rPr>
              <a:t>(</a:t>
            </a:r>
            <a:r>
              <a:rPr lang="ja-JP" altLang="en-US" sz="1600" dirty="0">
                <a:solidFill>
                  <a:srgbClr val="002060"/>
                </a:solidFill>
                <a:latin typeface="HGS明朝B" panose="02020800000000000000" pitchFamily="18" charset="-128"/>
                <a:ea typeface="HGS明朝B" panose="02020800000000000000" pitchFamily="18" charset="-128"/>
              </a:rPr>
              <a:t>繰り延べた</a:t>
            </a:r>
            <a:r>
              <a:rPr lang="en-US" altLang="ja-JP" sz="1600" dirty="0">
                <a:solidFill>
                  <a:srgbClr val="002060"/>
                </a:solidFill>
                <a:latin typeface="HGS明朝B" panose="02020800000000000000" pitchFamily="18" charset="-128"/>
                <a:ea typeface="HGS明朝B" panose="02020800000000000000" pitchFamily="18" charset="-128"/>
              </a:rPr>
              <a:t>)</a:t>
            </a:r>
          </a:p>
          <a:p>
            <a:pPr lvl="0">
              <a:defRPr/>
            </a:pPr>
            <a:r>
              <a:rPr lang="ja-JP" altLang="en-US" sz="1600" dirty="0">
                <a:solidFill>
                  <a:srgbClr val="002060"/>
                </a:solidFill>
                <a:latin typeface="HGS明朝B" panose="02020800000000000000" pitchFamily="18" charset="-128"/>
                <a:ea typeface="HGS明朝B" panose="02020800000000000000" pitchFamily="18" charset="-128"/>
              </a:rPr>
              <a:t>　</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借方</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受取保険料　</a:t>
            </a:r>
            <a:r>
              <a:rPr lang="en-US" altLang="ja-JP" sz="1600" dirty="0">
                <a:solidFill>
                  <a:srgbClr val="ED7D31">
                    <a:lumMod val="50000"/>
                  </a:srgbClr>
                </a:solidFill>
                <a:latin typeface="HGS明朝B" panose="02020800000000000000" pitchFamily="18" charset="-128"/>
                <a:ea typeface="HGS明朝B" panose="02020800000000000000" pitchFamily="18" charset="-128"/>
              </a:rPr>
              <a:t>70</a:t>
            </a:r>
            <a:r>
              <a:rPr lang="ja-JP" altLang="en-US" sz="1600" dirty="0">
                <a:solidFill>
                  <a:srgbClr val="ED7D31">
                    <a:lumMod val="50000"/>
                  </a:srgbClr>
                </a:solidFill>
                <a:latin typeface="HGS明朝B" panose="02020800000000000000" pitchFamily="18" charset="-128"/>
                <a:ea typeface="HGS明朝B" panose="02020800000000000000" pitchFamily="18" charset="-128"/>
              </a:rPr>
              <a:t>　</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　前受保険料　</a:t>
            </a:r>
            <a:r>
              <a:rPr lang="en-US" altLang="ja-JP" sz="1600" dirty="0">
                <a:solidFill>
                  <a:srgbClr val="ED7D31">
                    <a:lumMod val="50000"/>
                  </a:srgbClr>
                </a:solidFill>
                <a:latin typeface="HGS明朝B" panose="02020800000000000000" pitchFamily="18" charset="-128"/>
                <a:ea typeface="HGS明朝B" panose="02020800000000000000" pitchFamily="18" charset="-128"/>
              </a:rPr>
              <a:t>70</a:t>
            </a:r>
            <a:r>
              <a:rPr lang="ja-JP" altLang="en-US" sz="1600" dirty="0">
                <a:solidFill>
                  <a:srgbClr val="ED7D31">
                    <a:lumMod val="50000"/>
                  </a:srgbClr>
                </a:solidFill>
                <a:latin typeface="HGS明朝B" panose="02020800000000000000" pitchFamily="18" charset="-128"/>
                <a:ea typeface="HGS明朝B" panose="02020800000000000000" pitchFamily="18" charset="-128"/>
              </a:rPr>
              <a:t>	</a:t>
            </a:r>
            <a:endParaRPr lang="en-US" altLang="ja-JP" sz="1600" dirty="0">
              <a:solidFill>
                <a:srgbClr val="ED7D31">
                  <a:lumMod val="50000"/>
                </a:srgbClr>
              </a:solidFill>
              <a:latin typeface="HGS明朝B" panose="02020800000000000000" pitchFamily="18" charset="-128"/>
              <a:ea typeface="HGS明朝B" panose="02020800000000000000" pitchFamily="18" charset="-128"/>
            </a:endParaRPr>
          </a:p>
        </p:txBody>
      </p:sp>
      <p:sp>
        <p:nvSpPr>
          <p:cNvPr id="7" name="正方形/長方形 6">
            <a:extLst>
              <a:ext uri="{FF2B5EF4-FFF2-40B4-BE49-F238E27FC236}">
                <a16:creationId xmlns:a16="http://schemas.microsoft.com/office/drawing/2014/main" id="{F074588F-01A8-454E-A15A-F89DC704C320}"/>
              </a:ext>
            </a:extLst>
          </p:cNvPr>
          <p:cNvSpPr/>
          <p:nvPr/>
        </p:nvSpPr>
        <p:spPr>
          <a:xfrm>
            <a:off x="1847528" y="1628800"/>
            <a:ext cx="45719" cy="47705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72755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5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5" end="15"/>
                                            </p:txEl>
                                          </p:spTgt>
                                        </p:tgtEl>
                                        <p:attrNameLst>
                                          <p:attrName>style.visibility</p:attrName>
                                        </p:attrNameLst>
                                      </p:cBhvr>
                                      <p:to>
                                        <p:strVal val="visible"/>
                                      </p:to>
                                    </p:set>
                                    <p:animEffect transition="in" filter="fade">
                                      <p:cBhvr>
                                        <p:cTn id="62" dur="500"/>
                                        <p:tgtEl>
                                          <p:spTgt spid="3">
                                            <p:txEl>
                                              <p:pRg st="15" end="1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7" end="17"/>
                                            </p:txEl>
                                          </p:spTgt>
                                        </p:tgtEl>
                                        <p:attrNameLst>
                                          <p:attrName>style.visibility</p:attrName>
                                        </p:attrNameLst>
                                      </p:cBhvr>
                                      <p:to>
                                        <p:strVal val="visible"/>
                                      </p:to>
                                    </p:set>
                                    <p:animEffect transition="in" filter="fade">
                                      <p:cBhvr>
                                        <p:cTn id="67" dur="500"/>
                                        <p:tgtEl>
                                          <p:spTgt spid="3">
                                            <p:txEl>
                                              <p:pRg st="17" end="1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8" end="18"/>
                                            </p:txEl>
                                          </p:spTgt>
                                        </p:tgtEl>
                                        <p:attrNameLst>
                                          <p:attrName>style.visibility</p:attrName>
                                        </p:attrNameLst>
                                      </p:cBhvr>
                                      <p:to>
                                        <p:strVal val="visible"/>
                                      </p:to>
                                    </p:set>
                                    <p:animEffect transition="in" filter="fade">
                                      <p:cBhvr>
                                        <p:cTn id="72"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a:extLst>
              <a:ext uri="{FF2B5EF4-FFF2-40B4-BE49-F238E27FC236}">
                <a16:creationId xmlns:a16="http://schemas.microsoft.com/office/drawing/2014/main" id="{70226DB6-4B49-4199-B845-FC49C0A4C0D1}"/>
              </a:ext>
            </a:extLst>
          </p:cNvPr>
          <p:cNvSpPr>
            <a:spLocks noGrp="1"/>
          </p:cNvSpPr>
          <p:nvPr>
            <p:ph type="ftr" sz="quarter" idx="11"/>
          </p:nvPr>
        </p:nvSpPr>
        <p:spPr>
          <a:xfrm>
            <a:off x="2351584" y="6470066"/>
            <a:ext cx="7056784" cy="271302"/>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4" name="スライド番号プレースホルダー 3">
            <a:extLst>
              <a:ext uri="{FF2B5EF4-FFF2-40B4-BE49-F238E27FC236}">
                <a16:creationId xmlns:a16="http://schemas.microsoft.com/office/drawing/2014/main" id="{CDAD9D77-DB7E-4D7A-A9A9-933BD6A7E7C7}"/>
              </a:ext>
            </a:extLst>
          </p:cNvPr>
          <p:cNvSpPr>
            <a:spLocks noGrp="1"/>
          </p:cNvSpPr>
          <p:nvPr>
            <p:ph type="sldNum" sz="quarter" idx="12"/>
          </p:nvPr>
        </p:nvSpPr>
        <p:spPr>
          <a:xfrm>
            <a:off x="8904312" y="6376243"/>
            <a:ext cx="2743200" cy="365125"/>
          </a:xfrm>
        </p:spPr>
        <p:txBody>
          <a:bodyPr/>
          <a:lstStyle/>
          <a:p>
            <a:pPr>
              <a:defRPr/>
            </a:pPr>
            <a:fld id="{D75A7DFD-EADF-4CA5-A26A-A6C96443689A}" type="slidenum">
              <a:rPr lang="en-US" altLang="ja-JP" smtClean="0">
                <a:solidFill>
                  <a:prstClr val="black">
                    <a:tint val="75000"/>
                  </a:prstClr>
                </a:solidFill>
              </a:rPr>
              <a:pPr>
                <a:defRPr/>
              </a:pPr>
              <a:t>6</a:t>
            </a:fld>
            <a:endParaRPr lang="en-US" altLang="ja-JP">
              <a:solidFill>
                <a:prstClr val="black">
                  <a:tint val="75000"/>
                </a:prstClr>
              </a:solidFill>
            </a:endParaRPr>
          </a:p>
        </p:txBody>
      </p:sp>
      <p:sp>
        <p:nvSpPr>
          <p:cNvPr id="3" name="正方形/長方形 2"/>
          <p:cNvSpPr/>
          <p:nvPr/>
        </p:nvSpPr>
        <p:spPr>
          <a:xfrm>
            <a:off x="2688763" y="1699530"/>
            <a:ext cx="6336704" cy="4770537"/>
          </a:xfrm>
          <a:prstGeom prst="rect">
            <a:avLst/>
          </a:prstGeom>
        </p:spPr>
        <p:txBody>
          <a:bodyPr wrap="square">
            <a:spAutoFit/>
          </a:bodyPr>
          <a:lstStyle/>
          <a:p>
            <a:pPr lvl="0">
              <a:defRPr/>
            </a:pPr>
            <a:r>
              <a:rPr lang="en-US" altLang="ja-JP" sz="1600" dirty="0">
                <a:solidFill>
                  <a:srgbClr val="000000"/>
                </a:solidFill>
                <a:latin typeface="HGS明朝B" panose="02020800000000000000" pitchFamily="18" charset="-128"/>
                <a:ea typeface="HGS明朝B" panose="02020800000000000000" pitchFamily="18" charset="-128"/>
              </a:rPr>
              <a:t>4 </a:t>
            </a:r>
            <a:r>
              <a:rPr lang="ja-JP" altLang="en-US" sz="1600" dirty="0">
                <a:solidFill>
                  <a:srgbClr val="000000"/>
                </a:solidFill>
                <a:latin typeface="HGS明朝B" panose="02020800000000000000" pitchFamily="18" charset="-128"/>
                <a:ea typeface="HGS明朝B" panose="02020800000000000000" pitchFamily="18" charset="-128"/>
              </a:rPr>
              <a:t>未収収益</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みしゅうしゅうえき</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　＝　資産</a:t>
            </a: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決算日現在において既に用役の提供を行ったが、</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その対価の受領日が到来していない場合、</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その未収となっている金額。</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r>
              <a:rPr lang="ja-JP" altLang="en-US" sz="1600" dirty="0">
                <a:solidFill>
                  <a:srgbClr val="002060"/>
                </a:solidFill>
                <a:latin typeface="HGS明朝B" panose="02020800000000000000" pitchFamily="18" charset="-128"/>
                <a:ea typeface="HGS明朝B" panose="02020800000000000000" pitchFamily="18" charset="-128"/>
              </a:rPr>
              <a:t>未収利息・未収家賃・未収地代</a:t>
            </a: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r>
              <a:rPr lang="en-US" altLang="ja-JP" sz="1600" dirty="0">
                <a:solidFill>
                  <a:srgbClr val="002060"/>
                </a:solidFill>
                <a:latin typeface="HGS明朝B" panose="02020800000000000000" pitchFamily="18" charset="-128"/>
                <a:ea typeface="HGS明朝B" panose="02020800000000000000" pitchFamily="18" charset="-128"/>
              </a:rPr>
              <a:t>3</a:t>
            </a:r>
            <a:r>
              <a:rPr lang="ja-JP" altLang="en-US" sz="1600" dirty="0">
                <a:solidFill>
                  <a:srgbClr val="002060"/>
                </a:solidFill>
                <a:latin typeface="HGS明朝B" panose="02020800000000000000" pitchFamily="18" charset="-128"/>
                <a:ea typeface="HGS明朝B" panose="02020800000000000000" pitchFamily="18" charset="-128"/>
              </a:rPr>
              <a:t>月</a:t>
            </a:r>
            <a:r>
              <a:rPr lang="en-US" altLang="ja-JP" sz="1600" dirty="0">
                <a:solidFill>
                  <a:srgbClr val="002060"/>
                </a:solidFill>
                <a:latin typeface="HGS明朝B" panose="02020800000000000000" pitchFamily="18" charset="-128"/>
                <a:ea typeface="HGS明朝B" panose="02020800000000000000" pitchFamily="18" charset="-128"/>
              </a:rPr>
              <a:t>31</a:t>
            </a:r>
            <a:r>
              <a:rPr lang="ja-JP" altLang="en-US" sz="1600" dirty="0">
                <a:solidFill>
                  <a:srgbClr val="002060"/>
                </a:solidFill>
                <a:latin typeface="HGS明朝B" panose="02020800000000000000" pitchFamily="18" charset="-128"/>
                <a:ea typeface="HGS明朝B" panose="02020800000000000000" pitchFamily="18" charset="-128"/>
              </a:rPr>
              <a:t>日に当期帰属分を計上した。</a:t>
            </a: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r>
              <a:rPr lang="ja-JP" altLang="en-US" sz="1600" dirty="0">
                <a:solidFill>
                  <a:srgbClr val="ED7D31">
                    <a:lumMod val="50000"/>
                  </a:srgbClr>
                </a:solidFill>
                <a:latin typeface="HGS明朝B" panose="02020800000000000000" pitchFamily="18" charset="-128"/>
                <a:ea typeface="HGS明朝B" panose="02020800000000000000" pitchFamily="18" charset="-128"/>
              </a:rPr>
              <a:t>　</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借方</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未収利息　</a:t>
            </a:r>
            <a:r>
              <a:rPr lang="en-US" altLang="ja-JP" sz="1600" dirty="0">
                <a:solidFill>
                  <a:srgbClr val="ED7D31">
                    <a:lumMod val="50000"/>
                  </a:srgbClr>
                </a:solidFill>
                <a:latin typeface="HGS明朝B" panose="02020800000000000000" pitchFamily="18" charset="-128"/>
                <a:ea typeface="HGS明朝B" panose="02020800000000000000" pitchFamily="18" charset="-128"/>
              </a:rPr>
              <a:t>40</a:t>
            </a:r>
            <a:r>
              <a:rPr lang="ja-JP" altLang="en-US" sz="1600" dirty="0">
                <a:solidFill>
                  <a:srgbClr val="ED7D31">
                    <a:lumMod val="50000"/>
                  </a:srgbClr>
                </a:solidFill>
                <a:latin typeface="HGS明朝B" panose="02020800000000000000" pitchFamily="18" charset="-128"/>
                <a:ea typeface="HGS明朝B" panose="02020800000000000000" pitchFamily="18" charset="-128"/>
              </a:rPr>
              <a:t>　</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受取利息　</a:t>
            </a:r>
            <a:r>
              <a:rPr lang="en-US" altLang="ja-JP" sz="1600" dirty="0">
                <a:solidFill>
                  <a:srgbClr val="ED7D31">
                    <a:lumMod val="50000"/>
                  </a:srgbClr>
                </a:solidFill>
                <a:latin typeface="HGS明朝B" panose="02020800000000000000" pitchFamily="18" charset="-128"/>
                <a:ea typeface="HGS明朝B" panose="02020800000000000000" pitchFamily="18" charset="-128"/>
              </a:rPr>
              <a:t>40</a:t>
            </a:r>
            <a:r>
              <a:rPr lang="ja-JP" altLang="en-US" sz="1600" b="1" dirty="0">
                <a:solidFill>
                  <a:srgbClr val="AA2B1E"/>
                </a:solidFill>
                <a:latin typeface="HGS明朝B" panose="02020800000000000000" pitchFamily="18" charset="-128"/>
                <a:ea typeface="HGS明朝B" panose="02020800000000000000" pitchFamily="18" charset="-128"/>
              </a:rPr>
              <a:t>	</a:t>
            </a:r>
            <a:endParaRPr lang="en-US" altLang="ja-JP" sz="1600" b="1" dirty="0">
              <a:solidFill>
                <a:srgbClr val="AA2B1E"/>
              </a:solidFill>
              <a:latin typeface="HGS明朝B" panose="02020800000000000000" pitchFamily="18" charset="-128"/>
              <a:ea typeface="HGS明朝B" panose="02020800000000000000" pitchFamily="18" charset="-128"/>
            </a:endParaRPr>
          </a:p>
          <a:p>
            <a:pPr lvl="0">
              <a:defRPr/>
            </a:pP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en-US" altLang="ja-JP" sz="1600" dirty="0">
                <a:solidFill>
                  <a:srgbClr val="000000"/>
                </a:solidFill>
                <a:latin typeface="HGS明朝B" panose="02020800000000000000" pitchFamily="18" charset="-128"/>
                <a:ea typeface="HGS明朝B" panose="02020800000000000000" pitchFamily="18" charset="-128"/>
              </a:rPr>
              <a:t>5 </a:t>
            </a:r>
            <a:r>
              <a:rPr lang="ja-JP" altLang="en-US" sz="1600" dirty="0">
                <a:solidFill>
                  <a:srgbClr val="000000"/>
                </a:solidFill>
                <a:latin typeface="HGS明朝B" panose="02020800000000000000" pitchFamily="18" charset="-128"/>
                <a:ea typeface="HGS明朝B" panose="02020800000000000000" pitchFamily="18" charset="-128"/>
              </a:rPr>
              <a:t>未払費用</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みはらいひよう</a:t>
            </a:r>
            <a:r>
              <a:rPr lang="en-US" altLang="ja-JP" sz="1600" dirty="0">
                <a:solidFill>
                  <a:srgbClr val="000000"/>
                </a:solidFill>
                <a:latin typeface="HGS明朝B" panose="02020800000000000000" pitchFamily="18" charset="-128"/>
                <a:ea typeface="HGS明朝B" panose="02020800000000000000" pitchFamily="18" charset="-128"/>
              </a:rPr>
              <a:t>)</a:t>
            </a:r>
            <a:r>
              <a:rPr lang="ja-JP" altLang="en-US" sz="1600" dirty="0">
                <a:solidFill>
                  <a:srgbClr val="000000"/>
                </a:solidFill>
                <a:latin typeface="HGS明朝B" panose="02020800000000000000" pitchFamily="18" charset="-128"/>
                <a:ea typeface="HGS明朝B" panose="02020800000000000000" pitchFamily="18" charset="-128"/>
              </a:rPr>
              <a:t>　＝　負債　</a:t>
            </a: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決算日現在において既に用役の提供を受けたが、</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その対価の支払日が到来していない場合、</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r>
              <a:rPr lang="ja-JP" altLang="en-US" sz="1600" dirty="0">
                <a:solidFill>
                  <a:srgbClr val="FF0000"/>
                </a:solidFill>
                <a:latin typeface="HGS明朝B" panose="02020800000000000000" pitchFamily="18" charset="-128"/>
                <a:ea typeface="HGS明朝B" panose="02020800000000000000" pitchFamily="18" charset="-128"/>
              </a:rPr>
              <a:t>その未払となっている金額。</a:t>
            </a:r>
            <a:endParaRPr lang="en-US" altLang="ja-JP" sz="1600" dirty="0">
              <a:solidFill>
                <a:srgbClr val="FF0000"/>
              </a:solidFill>
              <a:latin typeface="HGS明朝B" panose="02020800000000000000" pitchFamily="18" charset="-128"/>
              <a:ea typeface="HGS明朝B" panose="02020800000000000000" pitchFamily="18" charset="-128"/>
            </a:endParaRPr>
          </a:p>
          <a:p>
            <a:pPr lvl="0">
              <a:defRPr/>
            </a:pPr>
            <a:endParaRPr lang="en-US" altLang="ja-JP" sz="1600" dirty="0">
              <a:solidFill>
                <a:srgbClr val="000000"/>
              </a:solidFill>
              <a:latin typeface="HGS明朝B" panose="02020800000000000000" pitchFamily="18" charset="-128"/>
              <a:ea typeface="HGS明朝B" panose="02020800000000000000" pitchFamily="18" charset="-128"/>
            </a:endParaRPr>
          </a:p>
          <a:p>
            <a:pPr lvl="0">
              <a:defRPr/>
            </a:pPr>
            <a:r>
              <a:rPr lang="ja-JP" altLang="en-US" sz="1600" dirty="0">
                <a:solidFill>
                  <a:srgbClr val="002060"/>
                </a:solidFill>
                <a:latin typeface="HGS明朝B" panose="02020800000000000000" pitchFamily="18" charset="-128"/>
                <a:ea typeface="HGS明朝B" panose="02020800000000000000" pitchFamily="18" charset="-128"/>
              </a:rPr>
              <a:t>未払給料・未払利息・未払家賃・未払地代</a:t>
            </a: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r>
              <a:rPr lang="en-US" altLang="ja-JP" sz="1600" dirty="0">
                <a:solidFill>
                  <a:srgbClr val="002060"/>
                </a:solidFill>
                <a:latin typeface="HGS明朝B" panose="02020800000000000000" pitchFamily="18" charset="-128"/>
                <a:ea typeface="HGS明朝B" panose="02020800000000000000" pitchFamily="18" charset="-128"/>
              </a:rPr>
              <a:t>3</a:t>
            </a:r>
            <a:r>
              <a:rPr lang="ja-JP" altLang="en-US" sz="1600" dirty="0">
                <a:solidFill>
                  <a:srgbClr val="002060"/>
                </a:solidFill>
                <a:latin typeface="HGS明朝B" panose="02020800000000000000" pitchFamily="18" charset="-128"/>
                <a:ea typeface="HGS明朝B" panose="02020800000000000000" pitchFamily="18" charset="-128"/>
              </a:rPr>
              <a:t>月</a:t>
            </a:r>
            <a:r>
              <a:rPr lang="en-US" altLang="ja-JP" sz="1600" dirty="0">
                <a:solidFill>
                  <a:srgbClr val="002060"/>
                </a:solidFill>
                <a:latin typeface="HGS明朝B" panose="02020800000000000000" pitchFamily="18" charset="-128"/>
                <a:ea typeface="HGS明朝B" panose="02020800000000000000" pitchFamily="18" charset="-128"/>
              </a:rPr>
              <a:t>31</a:t>
            </a:r>
            <a:r>
              <a:rPr lang="ja-JP" altLang="en-US" sz="1600" dirty="0">
                <a:solidFill>
                  <a:srgbClr val="002060"/>
                </a:solidFill>
                <a:latin typeface="HGS明朝B" panose="02020800000000000000" pitchFamily="18" charset="-128"/>
                <a:ea typeface="HGS明朝B" panose="02020800000000000000" pitchFamily="18" charset="-128"/>
              </a:rPr>
              <a:t>日に当期帰属分を計上した。</a:t>
            </a:r>
            <a:endParaRPr lang="en-US" altLang="ja-JP" sz="1600" dirty="0">
              <a:solidFill>
                <a:srgbClr val="002060"/>
              </a:solidFill>
              <a:latin typeface="HGS明朝B" panose="02020800000000000000" pitchFamily="18" charset="-128"/>
              <a:ea typeface="HGS明朝B" panose="02020800000000000000" pitchFamily="18" charset="-128"/>
            </a:endParaRPr>
          </a:p>
          <a:p>
            <a:pPr lvl="0">
              <a:defRPr/>
            </a:pPr>
            <a:r>
              <a:rPr lang="ja-JP" altLang="en-US" sz="1600" dirty="0">
                <a:solidFill>
                  <a:srgbClr val="ED7D31">
                    <a:lumMod val="50000"/>
                  </a:srgbClr>
                </a:solidFill>
                <a:latin typeface="HGS明朝B" panose="02020800000000000000" pitchFamily="18" charset="-128"/>
                <a:ea typeface="HGS明朝B" panose="02020800000000000000" pitchFamily="18" charset="-128"/>
              </a:rPr>
              <a:t>　</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借方</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支払利息　</a:t>
            </a:r>
            <a:r>
              <a:rPr lang="en-US" altLang="ja-JP" sz="1600" dirty="0">
                <a:solidFill>
                  <a:srgbClr val="ED7D31">
                    <a:lumMod val="50000"/>
                  </a:srgbClr>
                </a:solidFill>
                <a:latin typeface="HGS明朝B" panose="02020800000000000000" pitchFamily="18" charset="-128"/>
                <a:ea typeface="HGS明朝B" panose="02020800000000000000" pitchFamily="18" charset="-128"/>
              </a:rPr>
              <a:t>40</a:t>
            </a:r>
            <a:r>
              <a:rPr lang="ja-JP" altLang="en-US" sz="1600" dirty="0">
                <a:solidFill>
                  <a:srgbClr val="ED7D31">
                    <a:lumMod val="50000"/>
                  </a:srgbClr>
                </a:solidFill>
                <a:latin typeface="HGS明朝B" panose="02020800000000000000" pitchFamily="18" charset="-128"/>
                <a:ea typeface="HGS明朝B" panose="02020800000000000000" pitchFamily="18" charset="-128"/>
              </a:rPr>
              <a:t>　</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貸方</a:t>
            </a:r>
            <a:r>
              <a:rPr lang="en-US" altLang="ja-JP" sz="1600" dirty="0">
                <a:solidFill>
                  <a:srgbClr val="ED7D31">
                    <a:lumMod val="50000"/>
                  </a:srgbClr>
                </a:solidFill>
                <a:latin typeface="HGS明朝B" panose="02020800000000000000" pitchFamily="18" charset="-128"/>
                <a:ea typeface="HGS明朝B" panose="02020800000000000000" pitchFamily="18" charset="-128"/>
              </a:rPr>
              <a:t>)</a:t>
            </a:r>
            <a:r>
              <a:rPr lang="ja-JP" altLang="en-US" sz="1600" dirty="0">
                <a:solidFill>
                  <a:srgbClr val="ED7D31">
                    <a:lumMod val="50000"/>
                  </a:srgbClr>
                </a:solidFill>
                <a:latin typeface="HGS明朝B" panose="02020800000000000000" pitchFamily="18" charset="-128"/>
                <a:ea typeface="HGS明朝B" panose="02020800000000000000" pitchFamily="18" charset="-128"/>
              </a:rPr>
              <a:t>未払利息　</a:t>
            </a:r>
            <a:r>
              <a:rPr lang="en-US" altLang="ja-JP" sz="1600" dirty="0">
                <a:solidFill>
                  <a:srgbClr val="ED7D31">
                    <a:lumMod val="50000"/>
                  </a:srgbClr>
                </a:solidFill>
                <a:latin typeface="HGS明朝B" panose="02020800000000000000" pitchFamily="18" charset="-128"/>
                <a:ea typeface="HGS明朝B" panose="02020800000000000000" pitchFamily="18" charset="-128"/>
              </a:rPr>
              <a:t>40</a:t>
            </a:r>
            <a:r>
              <a:rPr lang="ja-JP" altLang="en-US" sz="1600" dirty="0">
                <a:solidFill>
                  <a:srgbClr val="ED7D31">
                    <a:lumMod val="50000"/>
                  </a:srgbClr>
                </a:solidFill>
                <a:latin typeface="HGS明朝B" panose="02020800000000000000" pitchFamily="18" charset="-128"/>
                <a:ea typeface="HGS明朝B" panose="02020800000000000000" pitchFamily="18" charset="-128"/>
              </a:rPr>
              <a:t>	</a:t>
            </a:r>
            <a:endParaRPr lang="ja-JP" altLang="en-US" sz="1600" dirty="0"/>
          </a:p>
        </p:txBody>
      </p:sp>
      <p:sp>
        <p:nvSpPr>
          <p:cNvPr id="7" name="正方形/長方形 6">
            <a:extLst>
              <a:ext uri="{FF2B5EF4-FFF2-40B4-BE49-F238E27FC236}">
                <a16:creationId xmlns:a16="http://schemas.microsoft.com/office/drawing/2014/main" id="{826EEF44-E501-4DE3-B3C8-1353BB89D675}"/>
              </a:ext>
            </a:extLst>
          </p:cNvPr>
          <p:cNvSpPr/>
          <p:nvPr/>
        </p:nvSpPr>
        <p:spPr>
          <a:xfrm flipH="1">
            <a:off x="2328724" y="1792710"/>
            <a:ext cx="45719" cy="467735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タイトル 1">
            <a:extLst>
              <a:ext uri="{FF2B5EF4-FFF2-40B4-BE49-F238E27FC236}">
                <a16:creationId xmlns:a16="http://schemas.microsoft.com/office/drawing/2014/main" id="{ABBC147D-8712-4F8F-88B5-08F5D55A9BD7}"/>
              </a:ext>
            </a:extLst>
          </p:cNvPr>
          <p:cNvSpPr>
            <a:spLocks noGrp="1"/>
          </p:cNvSpPr>
          <p:nvPr>
            <p:ph type="title"/>
          </p:nvPr>
        </p:nvSpPr>
        <p:spPr>
          <a:xfrm>
            <a:off x="1415480" y="536103"/>
            <a:ext cx="9289032" cy="876673"/>
          </a:xfrm>
        </p:spPr>
        <p:txBody>
          <a:bodyPr>
            <a:noAutofit/>
          </a:bodyPr>
          <a:lstStyle/>
          <a:p>
            <a:pPr algn="ctr"/>
            <a:r>
              <a:rPr lang="ja-JP" altLang="en-US" sz="2400" dirty="0">
                <a:latin typeface="HGS明朝B" panose="02020800000000000000" pitchFamily="18" charset="-128"/>
                <a:ea typeface="HGS明朝B" panose="02020800000000000000" pitchFamily="18" charset="-128"/>
                <a:cs typeface="+mn-cs"/>
              </a:rPr>
              <a:t>第</a:t>
            </a:r>
            <a:r>
              <a:rPr lang="en-US" altLang="ja-JP" sz="2400" dirty="0">
                <a:latin typeface="HGS明朝B" panose="02020800000000000000" pitchFamily="18" charset="-128"/>
                <a:ea typeface="HGS明朝B" panose="02020800000000000000" pitchFamily="18" charset="-128"/>
                <a:cs typeface="+mn-cs"/>
              </a:rPr>
              <a:t>20</a:t>
            </a:r>
            <a:r>
              <a:rPr lang="ja-JP" altLang="en-US" sz="2400" dirty="0">
                <a:latin typeface="HGS明朝B" panose="02020800000000000000" pitchFamily="18" charset="-128"/>
                <a:ea typeface="HGS明朝B" panose="02020800000000000000" pitchFamily="18" charset="-128"/>
                <a:cs typeface="+mn-cs"/>
              </a:rPr>
              <a:t>講　収益費用の発生と期間帰属</a:t>
            </a:r>
            <a:r>
              <a:rPr lang="en-US" altLang="ja-JP" sz="2400" dirty="0">
                <a:latin typeface="HGS明朝B" panose="02020800000000000000" pitchFamily="18" charset="-128"/>
                <a:ea typeface="HGS明朝B" panose="02020800000000000000" pitchFamily="18" charset="-128"/>
                <a:cs typeface="+mn-cs"/>
              </a:rPr>
              <a:t>(</a:t>
            </a:r>
            <a:r>
              <a:rPr lang="ja-JP" altLang="en-US" sz="2400" dirty="0">
                <a:latin typeface="HGS明朝B" panose="02020800000000000000" pitchFamily="18" charset="-128"/>
                <a:ea typeface="HGS明朝B" panose="02020800000000000000" pitchFamily="18" charset="-128"/>
                <a:cs typeface="+mn-cs"/>
              </a:rPr>
              <a:t>決算修正</a:t>
            </a:r>
            <a:r>
              <a:rPr lang="en-US" altLang="ja-JP" sz="2400" dirty="0">
                <a:latin typeface="HGS明朝B" panose="02020800000000000000" pitchFamily="18" charset="-128"/>
                <a:ea typeface="HGS明朝B" panose="02020800000000000000" pitchFamily="18" charset="-128"/>
                <a:cs typeface="+mn-cs"/>
              </a:rPr>
              <a:t>)</a:t>
            </a:r>
            <a:r>
              <a:rPr lang="ja-JP" altLang="en-US" sz="2400" dirty="0">
                <a:latin typeface="HGS明朝B" panose="02020800000000000000" pitchFamily="18" charset="-128"/>
                <a:ea typeface="HGS明朝B" panose="02020800000000000000" pitchFamily="18" charset="-128"/>
                <a:cs typeface="+mn-cs"/>
              </a:rPr>
              <a:t>  </a:t>
            </a:r>
            <a:r>
              <a:rPr lang="ja-JP" altLang="en-US" sz="2400" dirty="0">
                <a:latin typeface="HGS明朝B" panose="02020800000000000000" pitchFamily="18" charset="-128"/>
                <a:ea typeface="HGS明朝B" panose="02020800000000000000" pitchFamily="18" charset="-128"/>
              </a:rPr>
              <a:t>復習</a:t>
            </a:r>
            <a:r>
              <a:rPr lang="en-US" altLang="ja-JP" sz="2400" dirty="0">
                <a:latin typeface="HGS明朝B" panose="02020800000000000000" pitchFamily="18" charset="-128"/>
                <a:ea typeface="HGS明朝B" panose="02020800000000000000" pitchFamily="18" charset="-128"/>
              </a:rPr>
              <a:t>-3</a:t>
            </a:r>
            <a:endParaRPr lang="ja-JP" altLang="en-US" sz="2400" dirty="0"/>
          </a:p>
        </p:txBody>
      </p:sp>
    </p:spTree>
    <p:custDataLst>
      <p:tags r:id="rId1"/>
    </p:custDataLst>
    <p:extLst>
      <p:ext uri="{BB962C8B-B14F-4D97-AF65-F5344CB8AC3E}">
        <p14:creationId xmlns:p14="http://schemas.microsoft.com/office/powerpoint/2010/main" val="401656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5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5" end="15"/>
                                            </p:txEl>
                                          </p:spTgt>
                                        </p:tgtEl>
                                        <p:attrNameLst>
                                          <p:attrName>style.visibility</p:attrName>
                                        </p:attrNameLst>
                                      </p:cBhvr>
                                      <p:to>
                                        <p:strVal val="visible"/>
                                      </p:to>
                                    </p:set>
                                    <p:animEffect transition="in" filter="fade">
                                      <p:cBhvr>
                                        <p:cTn id="62" dur="500"/>
                                        <p:tgtEl>
                                          <p:spTgt spid="3">
                                            <p:txEl>
                                              <p:pRg st="15" end="1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7" end="17"/>
                                            </p:txEl>
                                          </p:spTgt>
                                        </p:tgtEl>
                                        <p:attrNameLst>
                                          <p:attrName>style.visibility</p:attrName>
                                        </p:attrNameLst>
                                      </p:cBhvr>
                                      <p:to>
                                        <p:strVal val="visible"/>
                                      </p:to>
                                    </p:set>
                                    <p:animEffect transition="in" filter="fade">
                                      <p:cBhvr>
                                        <p:cTn id="67" dur="500"/>
                                        <p:tgtEl>
                                          <p:spTgt spid="3">
                                            <p:txEl>
                                              <p:pRg st="17" end="1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8" end="18"/>
                                            </p:txEl>
                                          </p:spTgt>
                                        </p:tgtEl>
                                        <p:attrNameLst>
                                          <p:attrName>style.visibility</p:attrName>
                                        </p:attrNameLst>
                                      </p:cBhvr>
                                      <p:to>
                                        <p:strVal val="visible"/>
                                      </p:to>
                                    </p:set>
                                    <p:animEffect transition="in" filter="fade">
                                      <p:cBhvr>
                                        <p:cTn id="72"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1424" y="565603"/>
            <a:ext cx="10585176" cy="943557"/>
          </a:xfrm>
        </p:spPr>
        <p:txBody>
          <a:bodyPr>
            <a:noAutofit/>
          </a:bodyPr>
          <a:lstStyle/>
          <a:p>
            <a:pPr algn="ctr"/>
            <a:r>
              <a:rPr lang="ja-JP" altLang="en-US" sz="2400" dirty="0">
                <a:latin typeface="HGS明朝B" panose="02020800000000000000" pitchFamily="18" charset="-128"/>
                <a:ea typeface="HGS明朝B" panose="02020800000000000000" pitchFamily="18" charset="-128"/>
                <a:cs typeface="+mn-cs"/>
              </a:rPr>
              <a:t>第</a:t>
            </a:r>
            <a:r>
              <a:rPr lang="en-US" altLang="ja-JP" sz="2400" dirty="0">
                <a:latin typeface="HGS明朝B" panose="02020800000000000000" pitchFamily="18" charset="-128"/>
                <a:ea typeface="HGS明朝B" panose="02020800000000000000" pitchFamily="18" charset="-128"/>
                <a:cs typeface="+mn-cs"/>
              </a:rPr>
              <a:t>20</a:t>
            </a:r>
            <a:r>
              <a:rPr lang="ja-JP" altLang="en-US" sz="2400" dirty="0">
                <a:latin typeface="HGS明朝B" panose="02020800000000000000" pitchFamily="18" charset="-128"/>
                <a:ea typeface="HGS明朝B" panose="02020800000000000000" pitchFamily="18" charset="-128"/>
                <a:cs typeface="+mn-cs"/>
              </a:rPr>
              <a:t>講　収益費用の発生と期間帰属</a:t>
            </a:r>
            <a:r>
              <a:rPr lang="en-US" altLang="ja-JP" sz="2400" dirty="0">
                <a:latin typeface="HGS明朝B" panose="02020800000000000000" pitchFamily="18" charset="-128"/>
                <a:ea typeface="HGS明朝B" panose="02020800000000000000" pitchFamily="18" charset="-128"/>
                <a:cs typeface="+mn-cs"/>
              </a:rPr>
              <a:t>(</a:t>
            </a:r>
            <a:r>
              <a:rPr lang="ja-JP" altLang="en-US" sz="2400" dirty="0">
                <a:latin typeface="HGS明朝B" panose="02020800000000000000" pitchFamily="18" charset="-128"/>
                <a:ea typeface="HGS明朝B" panose="02020800000000000000" pitchFamily="18" charset="-128"/>
                <a:cs typeface="+mn-cs"/>
              </a:rPr>
              <a:t>決算修正</a:t>
            </a:r>
            <a:r>
              <a:rPr lang="en-US" altLang="ja-JP" sz="2400" dirty="0">
                <a:latin typeface="HGS明朝B" panose="02020800000000000000" pitchFamily="18" charset="-128"/>
                <a:ea typeface="HGS明朝B" panose="02020800000000000000" pitchFamily="18" charset="-128"/>
                <a:cs typeface="+mn-cs"/>
              </a:rPr>
              <a:t>)</a:t>
            </a:r>
            <a:r>
              <a:rPr lang="ja-JP" altLang="en-US" sz="2400" dirty="0">
                <a:latin typeface="HGS明朝B" panose="02020800000000000000" pitchFamily="18" charset="-128"/>
                <a:ea typeface="HGS明朝B" panose="02020800000000000000" pitchFamily="18" charset="-128"/>
                <a:cs typeface="+mn-cs"/>
              </a:rPr>
              <a:t>  </a:t>
            </a:r>
            <a:r>
              <a:rPr lang="ja-JP" altLang="en-US" sz="2400" dirty="0">
                <a:latin typeface="HGS明朝B" panose="02020800000000000000" pitchFamily="18" charset="-128"/>
                <a:ea typeface="HGS明朝B" panose="02020800000000000000" pitchFamily="18" charset="-128"/>
              </a:rPr>
              <a:t>復習</a:t>
            </a:r>
            <a:r>
              <a:rPr lang="en-US" altLang="ja-JP" sz="2400" dirty="0">
                <a:solidFill>
                  <a:prstClr val="black"/>
                </a:solidFill>
                <a:latin typeface="HGS明朝B" panose="02020800000000000000" pitchFamily="18" charset="-128"/>
                <a:ea typeface="HGS明朝B" panose="02020800000000000000" pitchFamily="18" charset="-128"/>
              </a:rPr>
              <a:t>-4</a:t>
            </a:r>
            <a:endParaRPr lang="ja-JP" altLang="en-US" sz="2400" dirty="0"/>
          </a:p>
        </p:txBody>
      </p:sp>
      <p:sp>
        <p:nvSpPr>
          <p:cNvPr id="5" name="フッター プレースホルダー 2">
            <a:extLst>
              <a:ext uri="{FF2B5EF4-FFF2-40B4-BE49-F238E27FC236}">
                <a16:creationId xmlns:a16="http://schemas.microsoft.com/office/drawing/2014/main" id="{70226DB6-4B49-4199-B845-FC49C0A4C0D1}"/>
              </a:ext>
            </a:extLst>
          </p:cNvPr>
          <p:cNvSpPr>
            <a:spLocks noGrp="1"/>
          </p:cNvSpPr>
          <p:nvPr>
            <p:ph type="ftr" sz="quarter" idx="11"/>
          </p:nvPr>
        </p:nvSpPr>
        <p:spPr>
          <a:xfrm>
            <a:off x="2351584" y="6470066"/>
            <a:ext cx="7056784" cy="271302"/>
          </a:xfrm>
        </p:spPr>
        <p:txBody>
          <a:bodyPr/>
          <a:lstStyle/>
          <a:p>
            <a:pPr>
              <a:defRPr/>
            </a:pPr>
            <a:r>
              <a:rPr lang="ja-JP" altLang="en-US">
                <a:solidFill>
                  <a:prstClr val="black">
                    <a:tint val="75000"/>
                  </a:prstClr>
                </a:solidFill>
                <a:latin typeface="SimSun" panose="02010600030101010101" pitchFamily="2" charset="-122"/>
                <a:ea typeface="SimSun" panose="02010600030101010101" pitchFamily="2" charset="-122"/>
              </a:rPr>
              <a:t>社長の実践経営講座　</a:t>
            </a:r>
            <a:r>
              <a:rPr lang="en-US" altLang="ja-JP">
                <a:solidFill>
                  <a:prstClr val="black">
                    <a:tint val="75000"/>
                  </a:prstClr>
                </a:solidFill>
                <a:latin typeface="SimSun" panose="02010600030101010101" pitchFamily="2" charset="-122"/>
                <a:ea typeface="SimSun" panose="02010600030101010101" pitchFamily="2" charset="-122"/>
              </a:rPr>
              <a:t>© </a:t>
            </a:r>
            <a:r>
              <a:rPr lang="ja-JP" altLang="en-US">
                <a:solidFill>
                  <a:prstClr val="black">
                    <a:tint val="75000"/>
                  </a:prstClr>
                </a:solidFill>
                <a:latin typeface="SimSun" panose="02010600030101010101" pitchFamily="2" charset="-122"/>
                <a:ea typeface="SimSun" panose="02010600030101010101" pitchFamily="2" charset="-122"/>
              </a:rPr>
              <a:t>国際会計コンソーシアム</a:t>
            </a:r>
            <a:endParaRPr lang="en-US" altLang="ja-JP" dirty="0">
              <a:solidFill>
                <a:prstClr val="black">
                  <a:tint val="75000"/>
                </a:prstClr>
              </a:solidFill>
              <a:latin typeface="SimSun" panose="02010600030101010101" pitchFamily="2" charset="-122"/>
              <a:ea typeface="SimSun" panose="02010600030101010101" pitchFamily="2" charset="-122"/>
            </a:endParaRPr>
          </a:p>
        </p:txBody>
      </p:sp>
      <p:sp>
        <p:nvSpPr>
          <p:cNvPr id="4" name="スライド番号プレースホルダー 3">
            <a:extLst>
              <a:ext uri="{FF2B5EF4-FFF2-40B4-BE49-F238E27FC236}">
                <a16:creationId xmlns:a16="http://schemas.microsoft.com/office/drawing/2014/main" id="{CDAD9D77-DB7E-4D7A-A9A9-933BD6A7E7C7}"/>
              </a:ext>
            </a:extLst>
          </p:cNvPr>
          <p:cNvSpPr>
            <a:spLocks noGrp="1"/>
          </p:cNvSpPr>
          <p:nvPr>
            <p:ph type="sldNum" sz="quarter" idx="12"/>
          </p:nvPr>
        </p:nvSpPr>
        <p:spPr>
          <a:xfrm>
            <a:off x="8904312" y="6376243"/>
            <a:ext cx="2743200" cy="365125"/>
          </a:xfrm>
        </p:spPr>
        <p:txBody>
          <a:bodyPr/>
          <a:lstStyle/>
          <a:p>
            <a:pPr>
              <a:defRPr/>
            </a:pPr>
            <a:fld id="{D75A7DFD-EADF-4CA5-A26A-A6C96443689A}" type="slidenum">
              <a:rPr lang="en-US" altLang="ja-JP" smtClean="0">
                <a:solidFill>
                  <a:prstClr val="black">
                    <a:tint val="75000"/>
                  </a:prstClr>
                </a:solidFill>
              </a:rPr>
              <a:pPr>
                <a:defRPr/>
              </a:pPr>
              <a:t>7</a:t>
            </a:fld>
            <a:endParaRPr lang="en-US" altLang="ja-JP">
              <a:solidFill>
                <a:prstClr val="black">
                  <a:tint val="75000"/>
                </a:prstClr>
              </a:solidFill>
            </a:endParaRPr>
          </a:p>
        </p:txBody>
      </p:sp>
      <p:sp>
        <p:nvSpPr>
          <p:cNvPr id="3" name="正方形/長方形 2"/>
          <p:cNvSpPr/>
          <p:nvPr/>
        </p:nvSpPr>
        <p:spPr>
          <a:xfrm>
            <a:off x="821998" y="2420888"/>
            <a:ext cx="5470551" cy="338554"/>
          </a:xfrm>
          <a:prstGeom prst="rect">
            <a:avLst/>
          </a:prstGeom>
        </p:spPr>
        <p:txBody>
          <a:bodyPr wrap="square">
            <a:spAutoFit/>
          </a:bodyPr>
          <a:lstStyle/>
          <a:p>
            <a:pPr>
              <a:defRPr/>
            </a:pPr>
            <a:r>
              <a:rPr lang="en-US" altLang="ja-JP" sz="1600" dirty="0">
                <a:latin typeface="HGS明朝B" panose="02020800000000000000" pitchFamily="18" charset="-128"/>
                <a:ea typeface="HGS明朝B" panose="02020800000000000000" pitchFamily="18" charset="-128"/>
              </a:rPr>
              <a:t>6</a:t>
            </a:r>
            <a:r>
              <a:rPr lang="ja-JP" altLang="en-US" sz="1600" dirty="0">
                <a:latin typeface="HGS明朝B" panose="02020800000000000000" pitchFamily="18" charset="-128"/>
                <a:ea typeface="HGS明朝B" panose="02020800000000000000" pitchFamily="18" charset="-128"/>
              </a:rPr>
              <a:t>　</a:t>
            </a:r>
            <a:r>
              <a:rPr lang="zh-TW" altLang="en-US" sz="1600" dirty="0">
                <a:latin typeface="HGS明朝B" panose="02020800000000000000" pitchFamily="18" charset="-128"/>
                <a:ea typeface="HGS明朝B" panose="02020800000000000000" pitchFamily="18" charset="-128"/>
              </a:rPr>
              <a:t>前払費用</a:t>
            </a:r>
            <a:r>
              <a:rPr lang="ja-JP" altLang="en-US" sz="1600" dirty="0">
                <a:latin typeface="HGS明朝B" panose="02020800000000000000" pitchFamily="18" charset="-128"/>
                <a:ea typeface="HGS明朝B" panose="02020800000000000000" pitchFamily="18" charset="-128"/>
              </a:rPr>
              <a:t>と前受収益及び未収収益と</a:t>
            </a:r>
            <a:r>
              <a:rPr lang="zh-TW" altLang="en-US" sz="1600" dirty="0">
                <a:latin typeface="HGS明朝B" panose="02020800000000000000" pitchFamily="18" charset="-128"/>
                <a:ea typeface="HGS明朝B" panose="02020800000000000000" pitchFamily="18" charset="-128"/>
              </a:rPr>
              <a:t>未払費用</a:t>
            </a:r>
            <a:r>
              <a:rPr lang="ja-JP" altLang="en-US" sz="1600" dirty="0">
                <a:latin typeface="HGS明朝B" panose="02020800000000000000" pitchFamily="18" charset="-128"/>
                <a:ea typeface="HGS明朝B" panose="02020800000000000000" pitchFamily="18" charset="-128"/>
              </a:rPr>
              <a:t>のまとめ　</a:t>
            </a:r>
            <a:endParaRPr lang="ja-JP" altLang="en-US" sz="1600" dirty="0"/>
          </a:p>
        </p:txBody>
      </p:sp>
      <p:graphicFrame>
        <p:nvGraphicFramePr>
          <p:cNvPr id="6" name="表 5">
            <a:extLst>
              <a:ext uri="{FF2B5EF4-FFF2-40B4-BE49-F238E27FC236}">
                <a16:creationId xmlns:a16="http://schemas.microsoft.com/office/drawing/2014/main" id="{7174C2AA-9E73-46CC-971A-2BBCF4C70F7C}"/>
              </a:ext>
            </a:extLst>
          </p:cNvPr>
          <p:cNvGraphicFramePr>
            <a:graphicFrameLocks noGrp="1"/>
          </p:cNvGraphicFramePr>
          <p:nvPr>
            <p:extLst>
              <p:ext uri="{D42A27DB-BD31-4B8C-83A1-F6EECF244321}">
                <p14:modId xmlns:p14="http://schemas.microsoft.com/office/powerpoint/2010/main" val="554566588"/>
              </p:ext>
            </p:extLst>
          </p:nvPr>
        </p:nvGraphicFramePr>
        <p:xfrm>
          <a:off x="819272" y="3933056"/>
          <a:ext cx="10515600" cy="2160239"/>
        </p:xfrm>
        <a:graphic>
          <a:graphicData uri="http://schemas.openxmlformats.org/drawingml/2006/table">
            <a:tbl>
              <a:tblPr/>
              <a:tblGrid>
                <a:gridCol w="2103120">
                  <a:extLst>
                    <a:ext uri="{9D8B030D-6E8A-4147-A177-3AD203B41FA5}">
                      <a16:colId xmlns:a16="http://schemas.microsoft.com/office/drawing/2014/main" val="3615213"/>
                    </a:ext>
                  </a:extLst>
                </a:gridCol>
                <a:gridCol w="4206240">
                  <a:extLst>
                    <a:ext uri="{9D8B030D-6E8A-4147-A177-3AD203B41FA5}">
                      <a16:colId xmlns:a16="http://schemas.microsoft.com/office/drawing/2014/main" val="4109459638"/>
                    </a:ext>
                  </a:extLst>
                </a:gridCol>
                <a:gridCol w="4206240">
                  <a:extLst>
                    <a:ext uri="{9D8B030D-6E8A-4147-A177-3AD203B41FA5}">
                      <a16:colId xmlns:a16="http://schemas.microsoft.com/office/drawing/2014/main" val="322562682"/>
                    </a:ext>
                  </a:extLst>
                </a:gridCol>
              </a:tblGrid>
              <a:tr h="361793">
                <a:tc>
                  <a:txBody>
                    <a:bodyPr/>
                    <a:lstStyle/>
                    <a:p>
                      <a:pPr algn="ctr" fontAlgn="ctr"/>
                      <a:r>
                        <a:rPr lang="ja-JP" altLang="en-US" sz="1600" b="0" i="0" u="none" strike="noStrike">
                          <a:solidFill>
                            <a:srgbClr val="000000"/>
                          </a:solidFill>
                          <a:effectLst/>
                          <a:latin typeface="HGS明朝B" panose="02020800000000000000" pitchFamily="18" charset="-128"/>
                          <a:ea typeface="HGS明朝B" panose="02020800000000000000" pitchFamily="18" charset="-128"/>
                        </a:rPr>
                        <a:t>属　性</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HGS明朝B" panose="02020800000000000000" pitchFamily="18" charset="-128"/>
                          <a:ea typeface="HGS明朝B" panose="02020800000000000000" pitchFamily="18" charset="-128"/>
                        </a:rPr>
                        <a:t>資　産</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HGS明朝B" panose="02020800000000000000" pitchFamily="18" charset="-128"/>
                          <a:ea typeface="HGS明朝B" panose="02020800000000000000" pitchFamily="18" charset="-128"/>
                        </a:rPr>
                        <a:t>負　債</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0223745"/>
                  </a:ext>
                </a:extLst>
              </a:tr>
              <a:tr h="361793">
                <a:tc rowSpan="2">
                  <a:txBody>
                    <a:bodyPr/>
                    <a:lstStyle/>
                    <a:p>
                      <a:pPr algn="ctr" fontAlgn="ctr"/>
                      <a:r>
                        <a:rPr lang="ja-JP" altLang="en-US" sz="1600" b="0" i="0" u="none" strike="noStrike">
                          <a:solidFill>
                            <a:srgbClr val="000000"/>
                          </a:solidFill>
                          <a:effectLst/>
                          <a:latin typeface="HGS明朝B" panose="02020800000000000000" pitchFamily="18" charset="-128"/>
                          <a:ea typeface="HGS明朝B" panose="02020800000000000000" pitchFamily="18" charset="-128"/>
                        </a:rPr>
                        <a:t>前とは　　　　　　　　　「まえもって」の意味</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1" i="0" u="none" strike="noStrike" dirty="0">
                          <a:solidFill>
                            <a:srgbClr val="0070C0"/>
                          </a:solidFill>
                          <a:effectLst/>
                          <a:latin typeface="HGS明朝B" panose="02020800000000000000" pitchFamily="18" charset="-128"/>
                          <a:ea typeface="HGS明朝B" panose="02020800000000000000" pitchFamily="18" charset="-128"/>
                        </a:rPr>
                        <a:t>前　払　費　用</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ja-JP" altLang="en-US" sz="1600" b="1" i="0" u="none" strike="noStrike" dirty="0">
                          <a:solidFill>
                            <a:srgbClr val="0070C0"/>
                          </a:solidFill>
                          <a:effectLst/>
                          <a:latin typeface="HGS明朝B" panose="02020800000000000000" pitchFamily="18" charset="-128"/>
                          <a:ea typeface="HGS明朝B" panose="02020800000000000000" pitchFamily="18" charset="-128"/>
                        </a:rPr>
                        <a:t>前　受　収　益</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91442503"/>
                  </a:ext>
                </a:extLst>
              </a:tr>
              <a:tr h="361793">
                <a:tc vMerge="1">
                  <a:txBody>
                    <a:bodyPr/>
                    <a:lstStyle/>
                    <a:p>
                      <a:endParaRPr kumimoji="1" lang="ja-JP" altLang="en-US"/>
                    </a:p>
                  </a:txBody>
                  <a:tcPr/>
                </a:tc>
                <a:tc>
                  <a:txBody>
                    <a:bodyPr/>
                    <a:lstStyle/>
                    <a:p>
                      <a:pPr algn="ctr" fontAlgn="ctr"/>
                      <a:r>
                        <a:rPr lang="ja-JP" altLang="en-US" sz="1600" b="0" i="0" u="none" strike="noStrike">
                          <a:solidFill>
                            <a:srgbClr val="000000"/>
                          </a:solidFill>
                          <a:effectLst/>
                          <a:latin typeface="HGS明朝B" panose="02020800000000000000" pitchFamily="18" charset="-128"/>
                          <a:ea typeface="HGS明朝B" panose="02020800000000000000" pitchFamily="18" charset="-128"/>
                        </a:rPr>
                        <a:t>前払家賃・前払地代・前払保険料・前払利息</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HGS明朝B" panose="02020800000000000000" pitchFamily="18" charset="-128"/>
                          <a:ea typeface="HGS明朝B" panose="02020800000000000000" pitchFamily="18" charset="-128"/>
                        </a:rPr>
                        <a:t>前受家賃・前受地代・前受保険料・前受利息</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458618"/>
                  </a:ext>
                </a:extLst>
              </a:tr>
              <a:tr h="361793">
                <a:tc rowSpan="2">
                  <a:txBody>
                    <a:bodyPr/>
                    <a:lstStyle/>
                    <a:p>
                      <a:pPr algn="ctr" fontAlgn="ctr"/>
                      <a:r>
                        <a:rPr lang="ja-JP" altLang="en-US" sz="1600" b="0" i="0" u="none" strike="noStrike">
                          <a:solidFill>
                            <a:srgbClr val="000000"/>
                          </a:solidFill>
                          <a:effectLst/>
                          <a:latin typeface="HGS明朝B" panose="02020800000000000000" pitchFamily="18" charset="-128"/>
                          <a:ea typeface="HGS明朝B" panose="02020800000000000000" pitchFamily="18" charset="-128"/>
                        </a:rPr>
                        <a:t>未とは　　　　　　　　　　　　　　　　　「いまだに」の意味</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1" i="0" u="none" strike="noStrike" dirty="0">
                          <a:solidFill>
                            <a:srgbClr val="833C0C"/>
                          </a:solidFill>
                          <a:effectLst/>
                          <a:latin typeface="HGS明朝B" panose="02020800000000000000" pitchFamily="18" charset="-128"/>
                          <a:ea typeface="HGS明朝B" panose="02020800000000000000" pitchFamily="18" charset="-128"/>
                        </a:rPr>
                        <a:t>未　収　収　益</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zh-TW" altLang="en-US" sz="1600" b="1" i="0" u="none" strike="noStrike" dirty="0">
                          <a:solidFill>
                            <a:srgbClr val="833C0C"/>
                          </a:solidFill>
                          <a:effectLst/>
                          <a:latin typeface="HGS明朝B" panose="02020800000000000000" pitchFamily="18" charset="-128"/>
                          <a:ea typeface="HGS明朝B" panose="02020800000000000000" pitchFamily="18" charset="-128"/>
                        </a:rPr>
                        <a:t>未　払　費　用</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33084420"/>
                  </a:ext>
                </a:extLst>
              </a:tr>
              <a:tr h="713067">
                <a:tc v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未収家賃・未収地代・未収保険料・未収利息</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未払給料・未払家賃・未払地代 　　</a:t>
                      </a:r>
                      <a:endParaRPr lang="en-US" altLang="ja-JP" sz="1600" b="0" i="0" u="none" strike="noStrike" dirty="0">
                        <a:solidFill>
                          <a:srgbClr val="000000"/>
                        </a:solidFill>
                        <a:effectLst/>
                        <a:latin typeface="HGS明朝B" panose="02020800000000000000" pitchFamily="18" charset="-128"/>
                        <a:ea typeface="HGS明朝B" panose="02020800000000000000" pitchFamily="18" charset="-128"/>
                      </a:endParaRPr>
                    </a:p>
                    <a:p>
                      <a:pPr algn="ctr" fontAlgn="ctr"/>
                      <a:r>
                        <a:rPr lang="ja-JP" altLang="en-US" sz="1600" b="0" i="0" u="none" strike="noStrike" dirty="0">
                          <a:solidFill>
                            <a:srgbClr val="000000"/>
                          </a:solidFill>
                          <a:effectLst/>
                          <a:latin typeface="HGS明朝B" panose="02020800000000000000" pitchFamily="18" charset="-128"/>
                          <a:ea typeface="HGS明朝B" panose="02020800000000000000" pitchFamily="18" charset="-128"/>
                        </a:rPr>
                        <a:t>　・未払保険料・未払利息</a:t>
                      </a:r>
                    </a:p>
                  </a:txBody>
                  <a:tcPr marL="7302" marR="7302" marT="7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8296457"/>
                  </a:ext>
                </a:extLst>
              </a:tr>
            </a:tbl>
          </a:graphicData>
        </a:graphic>
      </p:graphicFrame>
      <p:cxnSp>
        <p:nvCxnSpPr>
          <p:cNvPr id="9" name="直線矢印コネクタ 8">
            <a:extLst>
              <a:ext uri="{FF2B5EF4-FFF2-40B4-BE49-F238E27FC236}">
                <a16:creationId xmlns:a16="http://schemas.microsoft.com/office/drawing/2014/main" id="{B32BA86B-7FF0-4D81-B74C-F09BC59F4384}"/>
              </a:ext>
            </a:extLst>
          </p:cNvPr>
          <p:cNvCxnSpPr>
            <a:cxnSpLocks/>
          </p:cNvCxnSpPr>
          <p:nvPr/>
        </p:nvCxnSpPr>
        <p:spPr>
          <a:xfrm>
            <a:off x="6292549" y="4509120"/>
            <a:ext cx="1512168" cy="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55FF258F-7446-4DD3-B9AB-2BE04D139FFE}"/>
              </a:ext>
            </a:extLst>
          </p:cNvPr>
          <p:cNvCxnSpPr>
            <a:cxnSpLocks/>
          </p:cNvCxnSpPr>
          <p:nvPr/>
        </p:nvCxnSpPr>
        <p:spPr>
          <a:xfrm>
            <a:off x="6292549" y="5229200"/>
            <a:ext cx="1512168" cy="0"/>
          </a:xfrm>
          <a:prstGeom prst="straightConnector1">
            <a:avLst/>
          </a:prstGeom>
          <a:ln w="28575">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51328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2650" y="362980"/>
            <a:ext cx="7886700" cy="1080120"/>
          </a:xfrm>
        </p:spPr>
        <p:txBody>
          <a:bodyPr/>
          <a:lstStyle/>
          <a:p>
            <a:pPr algn="ctr" eaLnBrk="1" fontAlgn="auto" hangingPunct="1">
              <a:lnSpc>
                <a:spcPct val="100000"/>
              </a:lnSpc>
              <a:spcBef>
                <a:spcPct val="20000"/>
              </a:spcBef>
              <a:spcAft>
                <a:spcPts val="0"/>
              </a:spcAft>
              <a:defRPr/>
            </a:pPr>
            <a:r>
              <a:rPr lang="ja-JP" altLang="en-US" sz="2400" dirty="0">
                <a:solidFill>
                  <a:prstClr val="black"/>
                </a:solidFill>
                <a:latin typeface="HGS明朝B" panose="02020800000000000000" pitchFamily="18" charset="-128"/>
                <a:ea typeface="HGS明朝B" panose="02020800000000000000" pitchFamily="18" charset="-128"/>
              </a:rPr>
              <a:t>第</a:t>
            </a:r>
            <a:r>
              <a:rPr lang="en-US" altLang="ja-JP" sz="2400" dirty="0">
                <a:solidFill>
                  <a:prstClr val="black"/>
                </a:solidFill>
                <a:latin typeface="HGS明朝B" panose="02020800000000000000" pitchFamily="18" charset="-128"/>
                <a:ea typeface="HGS明朝B" panose="02020800000000000000" pitchFamily="18" charset="-128"/>
              </a:rPr>
              <a:t>15</a:t>
            </a:r>
            <a:r>
              <a:rPr lang="ja-JP" altLang="en-US" sz="2400" dirty="0">
                <a:solidFill>
                  <a:prstClr val="black"/>
                </a:solidFill>
                <a:latin typeface="HGS明朝B" panose="02020800000000000000" pitchFamily="18" charset="-128"/>
                <a:ea typeface="HGS明朝B" panose="02020800000000000000" pitchFamily="18" charset="-128"/>
              </a:rPr>
              <a:t>講　</a:t>
            </a:r>
            <a:r>
              <a:rPr kumimoji="1" lang="ja-JP" altLang="en-US" sz="24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t>財務諸表の作成</a:t>
            </a:r>
            <a:br>
              <a:rPr kumimoji="1" lang="en-US" altLang="ja-JP" sz="24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cs typeface="+mn-cs"/>
              </a:rPr>
            </a:br>
            <a:r>
              <a:rPr lang="ja-JP" altLang="en-US" sz="2400" cap="all" dirty="0">
                <a:solidFill>
                  <a:prstClr val="black"/>
                </a:solidFill>
                <a:latin typeface="HGS明朝B" panose="02020800000000000000" pitchFamily="18" charset="-128"/>
                <a:ea typeface="HGS明朝B" panose="02020800000000000000" pitchFamily="18" charset="-128"/>
                <a:cs typeface="+mn-cs"/>
              </a:rPr>
              <a:t>学習内容</a:t>
            </a:r>
            <a:endParaRPr lang="en-US" altLang="ja-JP" sz="2400" kern="100" dirty="0">
              <a:solidFill>
                <a:srgbClr val="002060"/>
              </a:solidFill>
              <a:latin typeface="HGS明朝B" panose="02020800000000000000" pitchFamily="18" charset="-128"/>
              <a:ea typeface="HGS明朝B" panose="02020800000000000000" pitchFamily="18" charset="-128"/>
              <a:cs typeface="Times New Roman" panose="02020603050405020304" pitchFamily="18" charset="0"/>
            </a:endParaRPr>
          </a:p>
        </p:txBody>
      </p:sp>
      <p:sp>
        <p:nvSpPr>
          <p:cNvPr id="6" name="フッター プレースホルダー 2">
            <a:extLst>
              <a:ext uri="{FF2B5EF4-FFF2-40B4-BE49-F238E27FC236}">
                <a16:creationId xmlns:a16="http://schemas.microsoft.com/office/drawing/2014/main" id="{B1E4A440-F4E0-4506-AFAD-89F1954963EC}"/>
              </a:ext>
            </a:extLst>
          </p:cNvPr>
          <p:cNvSpPr>
            <a:spLocks noGrp="1"/>
          </p:cNvSpPr>
          <p:nvPr>
            <p:ph type="ftr" sz="quarter" idx="11"/>
          </p:nvPr>
        </p:nvSpPr>
        <p:spPr>
          <a:xfrm>
            <a:off x="2351584" y="6356351"/>
            <a:ext cx="7056784"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社長の実践経営講座　</a:t>
            </a:r>
            <a:r>
              <a:rPr kumimoji="1" lang="en-US" altLang="ja-JP"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 </a:t>
            </a:r>
            <a:r>
              <a:rPr kumimoji="1" lang="ja-JP" altLang="en-US" sz="900" b="0" i="0" u="none" strike="noStrike" kern="1200" cap="none" spc="0" normalizeH="0" baseline="0" noProof="0">
                <a:ln>
                  <a:noFill/>
                </a:ln>
                <a:solidFill>
                  <a:prstClr val="black">
                    <a:tint val="75000"/>
                  </a:prstClr>
                </a:solidFill>
                <a:effectLst/>
                <a:uLnTx/>
                <a:uFillTx/>
                <a:latin typeface="SimSun" panose="02010600030101010101" pitchFamily="2" charset="-122"/>
                <a:ea typeface="SimSun" panose="02010600030101010101" pitchFamily="2" charset="-122"/>
                <a:cs typeface="+mn-cs"/>
              </a:rPr>
              <a:t>国際会計コンソーシアム</a:t>
            </a:r>
            <a:endParaRPr kumimoji="1" lang="en-US" altLang="ja-JP" sz="900" b="0" i="0" u="none" strike="noStrike" kern="1200" cap="none" spc="0" normalizeH="0" baseline="0" noProof="0" dirty="0">
              <a:ln>
                <a:noFill/>
              </a:ln>
              <a:solidFill>
                <a:prstClr val="black">
                  <a:tint val="75000"/>
                </a:prstClr>
              </a:solidFill>
              <a:effectLst/>
              <a:uLnTx/>
              <a:uFillTx/>
              <a:latin typeface="SimSun" panose="02010600030101010101" pitchFamily="2" charset="-122"/>
              <a:ea typeface="SimSun" panose="02010600030101010101" pitchFamily="2" charset="-122"/>
              <a:cs typeface="+mn-cs"/>
            </a:endParaRPr>
          </a:p>
        </p:txBody>
      </p:sp>
      <p:sp>
        <p:nvSpPr>
          <p:cNvPr id="4" name="スライド番号プレースホルダー 3">
            <a:extLst>
              <a:ext uri="{FF2B5EF4-FFF2-40B4-BE49-F238E27FC236}">
                <a16:creationId xmlns:a16="http://schemas.microsoft.com/office/drawing/2014/main" id="{1A3E1E2D-73B2-40B8-AE78-DE85EDA731EF}"/>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95C7A7A-8399-49F7-B24A-252189340CD8}" type="slidenum">
              <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1" lang="en-US" altLang="ja-JP" sz="1200" b="0" i="0" u="none" strike="noStrike" kern="1200" cap="none" spc="0" normalizeH="0" baseline="0" noProof="0">
              <a:ln>
                <a:noFill/>
              </a:ln>
              <a:solidFill>
                <a:prstClr val="black">
                  <a:tint val="75000"/>
                </a:prstClr>
              </a:solidFill>
              <a:effectLst/>
              <a:uLnTx/>
              <a:uFillTx/>
              <a:latin typeface="Verdana" panose="020B0604030504040204" pitchFamily="34" charset="0"/>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C6A893A9-BD25-4932-ACCF-28E84318F7F0}"/>
              </a:ext>
            </a:extLst>
          </p:cNvPr>
          <p:cNvSpPr txBox="1"/>
          <p:nvPr/>
        </p:nvSpPr>
        <p:spPr>
          <a:xfrm>
            <a:off x="1654993" y="1443100"/>
            <a:ext cx="9233431" cy="4762073"/>
          </a:xfrm>
          <a:prstGeom prst="rect">
            <a:avLst/>
          </a:prstGeom>
          <a:noFill/>
        </p:spPr>
        <p:txBody>
          <a:bodyPr wrap="square">
            <a:spAutoFit/>
          </a:bodyPr>
          <a:lstStyle/>
          <a:p>
            <a:pPr marL="0" marR="0" lvl="0" indent="0" algn="l" defTabSz="914400" rtl="0" eaLnBrk="1" fontAlgn="auto" latinLnBrk="0" hangingPunct="1">
              <a:lnSpc>
                <a:spcPct val="150000"/>
              </a:lnSpc>
              <a:spcBef>
                <a:spcPct val="20000"/>
              </a:spcBef>
              <a:spcAft>
                <a:spcPts val="0"/>
              </a:spcAft>
              <a:buClrTx/>
              <a:buSzTx/>
              <a:buFontTx/>
              <a:buNone/>
              <a:tabLst/>
              <a:defRPr/>
            </a:pPr>
            <a:r>
              <a:rPr kumimoji="1" lang="ja-JP" altLang="en-US"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第</a:t>
            </a:r>
            <a:r>
              <a:rPr kumimoji="1" lang="en-US" altLang="ja-JP"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15</a:t>
            </a:r>
            <a:r>
              <a:rPr kumimoji="1" lang="ja-JP" altLang="en-US"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講</a:t>
            </a:r>
            <a:r>
              <a:rPr kumimoji="1" lang="en-US" altLang="ja-JP"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 1</a:t>
            </a:r>
            <a:r>
              <a:rPr lang="ja-JP" altLang="en-US" sz="1600" dirty="0">
                <a:solidFill>
                  <a:prstClr val="black"/>
                </a:solidFill>
                <a:latin typeface="HGS明朝B" panose="02020800000000000000" pitchFamily="18" charset="-128"/>
                <a:ea typeface="HGS明朝B" panose="02020800000000000000" pitchFamily="18" charset="-128"/>
              </a:rPr>
              <a:t> </a:t>
            </a:r>
            <a:r>
              <a:rPr kumimoji="1" lang="ja-JP" altLang="en-US"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財務諸表の作成</a:t>
            </a:r>
            <a:r>
              <a:rPr kumimoji="1" lang="en-US" altLang="ja-JP"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 (</a:t>
            </a:r>
            <a:r>
              <a:rPr kumimoji="1" lang="ja-JP" altLang="en-US"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ざいむしょひょうのさくせい</a:t>
            </a:r>
            <a:r>
              <a:rPr kumimoji="1" lang="en-US" altLang="ja-JP"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 </a:t>
            </a:r>
            <a:r>
              <a:rPr kumimoji="1" lang="ja-JP" altLang="en-US"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の内容は、日本商工会議所簿記</a:t>
            </a:r>
            <a:r>
              <a:rPr kumimoji="1" lang="en-US" altLang="ja-JP"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3</a:t>
            </a:r>
            <a:r>
              <a:rPr kumimoji="1" lang="ja-JP" altLang="en-US"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級検定で必ず出題される財務諸表の作成問題です。</a:t>
            </a:r>
            <a:endParaRPr kumimoji="1" lang="en-US" altLang="ja-JP"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endParaRPr>
          </a:p>
          <a:p>
            <a:pPr marL="0" marR="0" lvl="0" indent="0" algn="l" defTabSz="914400" rtl="0" eaLnBrk="1" fontAlgn="auto" latinLnBrk="0" hangingPunct="1">
              <a:lnSpc>
                <a:spcPct val="150000"/>
              </a:lnSpc>
              <a:spcBef>
                <a:spcPct val="20000"/>
              </a:spcBef>
              <a:spcAft>
                <a:spcPts val="0"/>
              </a:spcAft>
              <a:buClrTx/>
              <a:buSzTx/>
              <a:buFontTx/>
              <a:buNone/>
              <a:tabLst/>
              <a:defRPr/>
            </a:pPr>
            <a:r>
              <a:rPr kumimoji="1" lang="ja-JP" altLang="en-US"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財務諸表の作成問題には、</a:t>
            </a:r>
            <a:r>
              <a:rPr kumimoji="1" lang="en-US" altLang="ja-JP"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2</a:t>
            </a:r>
            <a:r>
              <a:rPr kumimoji="1" lang="ja-JP" altLang="en-US"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つのパタ</a:t>
            </a:r>
            <a:r>
              <a:rPr kumimoji="1" lang="en-US" altLang="ja-JP"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a:t>
            </a:r>
            <a:r>
              <a:rPr kumimoji="1" lang="ja-JP" altLang="en-US"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rPr>
              <a:t>ンがあります。</a:t>
            </a:r>
            <a:endParaRPr kumimoji="1" lang="en-US" altLang="ja-JP" sz="1600" i="0" u="none" strike="noStrike" kern="1200" cap="none" spc="0" normalizeH="0" baseline="0" noProof="0" dirty="0">
              <a:ln>
                <a:noFill/>
              </a:ln>
              <a:solidFill>
                <a:prstClr val="black"/>
              </a:solidFill>
              <a:effectLst/>
              <a:uLnTx/>
              <a:uFillTx/>
              <a:latin typeface="HGS明朝B" panose="02020800000000000000" pitchFamily="18" charset="-128"/>
              <a:ea typeface="HGS明朝B" panose="02020800000000000000" pitchFamily="18" charset="-128"/>
            </a:endParaRPr>
          </a:p>
          <a:p>
            <a:pPr lvl="0" eaLnBrk="1" fontAlgn="auto" hangingPunct="1">
              <a:lnSpc>
                <a:spcPct val="150000"/>
              </a:lnSpc>
              <a:spcBef>
                <a:spcPct val="20000"/>
              </a:spcBef>
              <a:spcAft>
                <a:spcPts val="0"/>
              </a:spcAft>
              <a:defRPr/>
            </a:pPr>
            <a:r>
              <a:rPr lang="ja-JP" altLang="en-US" sz="1600" dirty="0">
                <a:solidFill>
                  <a:prstClr val="black"/>
                </a:solidFill>
                <a:latin typeface="HGS明朝B" panose="02020800000000000000" pitchFamily="18" charset="-128"/>
                <a:ea typeface="HGS明朝B" panose="02020800000000000000" pitchFamily="18" charset="-128"/>
              </a:rPr>
              <a:t>一つは、</a:t>
            </a:r>
            <a:r>
              <a:rPr lang="en-US" altLang="ja-JP" sz="1600" dirty="0">
                <a:solidFill>
                  <a:prstClr val="black"/>
                </a:solidFill>
                <a:latin typeface="HGS明朝B" panose="02020800000000000000" pitchFamily="18" charset="-128"/>
                <a:ea typeface="HGS明朝B" panose="02020800000000000000" pitchFamily="18" charset="-128"/>
              </a:rPr>
              <a:t>8</a:t>
            </a:r>
            <a:r>
              <a:rPr lang="ja-JP" altLang="en-US" sz="1600" dirty="0">
                <a:solidFill>
                  <a:prstClr val="black"/>
                </a:solidFill>
                <a:latin typeface="HGS明朝B" panose="02020800000000000000" pitchFamily="18" charset="-128"/>
                <a:ea typeface="HGS明朝B" panose="02020800000000000000" pitchFamily="18" charset="-128"/>
              </a:rPr>
              <a:t>桁精算表と決算整理事項から損益計算書と貸借対照表を作成させる問題です。</a:t>
            </a:r>
            <a:endParaRPr lang="en-US" altLang="ja-JP" sz="1600" dirty="0">
              <a:solidFill>
                <a:prstClr val="black"/>
              </a:solidFill>
              <a:latin typeface="HGS明朝B" panose="02020800000000000000" pitchFamily="18" charset="-128"/>
              <a:ea typeface="HGS明朝B" panose="02020800000000000000" pitchFamily="18" charset="-128"/>
            </a:endParaRPr>
          </a:p>
          <a:p>
            <a:pPr eaLnBrk="1" fontAlgn="auto" hangingPunct="1">
              <a:lnSpc>
                <a:spcPct val="150000"/>
              </a:lnSpc>
              <a:spcBef>
                <a:spcPct val="20000"/>
              </a:spcBef>
              <a:spcAft>
                <a:spcPts val="0"/>
              </a:spcAft>
              <a:defRPr/>
            </a:pPr>
            <a:r>
              <a:rPr lang="ja-JP" altLang="en-US" sz="1600" dirty="0">
                <a:solidFill>
                  <a:prstClr val="black"/>
                </a:solidFill>
                <a:latin typeface="HGS明朝B" panose="02020800000000000000" pitchFamily="18" charset="-128"/>
                <a:ea typeface="HGS明朝B" panose="02020800000000000000" pitchFamily="18" charset="-128"/>
              </a:rPr>
              <a:t>もう一つは、</a:t>
            </a:r>
            <a:r>
              <a:rPr lang="zh-TW" altLang="en-US" sz="1600" dirty="0">
                <a:solidFill>
                  <a:srgbClr val="000000"/>
                </a:solidFill>
                <a:latin typeface="HGS明朝B" panose="02020800000000000000" pitchFamily="18" charset="-128"/>
                <a:ea typeface="HGS明朝B" panose="02020800000000000000" pitchFamily="18" charset="-128"/>
              </a:rPr>
              <a:t>決算前残高試算表</a:t>
            </a:r>
            <a:r>
              <a:rPr lang="ja-JP" altLang="en-US" sz="1600" dirty="0">
                <a:solidFill>
                  <a:prstClr val="black"/>
                </a:solidFill>
                <a:latin typeface="HGS明朝B" panose="02020800000000000000" pitchFamily="18" charset="-128"/>
                <a:ea typeface="HGS明朝B" panose="02020800000000000000" pitchFamily="18" charset="-128"/>
              </a:rPr>
              <a:t>と決算整理事項から、精算表を用いないで損益計算書と貸借対照表を作成させる問題です。</a:t>
            </a:r>
            <a:endParaRPr lang="en-US" altLang="ja-JP" sz="1600" dirty="0">
              <a:solidFill>
                <a:srgbClr val="002060"/>
              </a:solidFill>
              <a:latin typeface="HGS明朝B" panose="02020800000000000000" pitchFamily="18" charset="-128"/>
              <a:ea typeface="HGS明朝B" panose="02020800000000000000" pitchFamily="18" charset="-128"/>
            </a:endParaRPr>
          </a:p>
          <a:p>
            <a:pPr lvl="0" eaLnBrk="1" fontAlgn="auto" hangingPunct="1">
              <a:lnSpc>
                <a:spcPct val="150000"/>
              </a:lnSpc>
              <a:spcBef>
                <a:spcPct val="20000"/>
              </a:spcBef>
              <a:spcAft>
                <a:spcPts val="0"/>
              </a:spcAft>
              <a:defRPr/>
            </a:pPr>
            <a:r>
              <a:rPr lang="ja-JP" altLang="en-US" sz="1600" dirty="0">
                <a:solidFill>
                  <a:srgbClr val="000000"/>
                </a:solidFill>
                <a:latin typeface="HGS明朝B" panose="02020800000000000000" pitchFamily="18" charset="-128"/>
                <a:ea typeface="HGS明朝B" panose="02020800000000000000" pitchFamily="18" charset="-128"/>
              </a:rPr>
              <a:t>後者のほうが難易度が高いですが、受験者はどちらのパターンにも対応できるように</a:t>
            </a:r>
            <a:r>
              <a:rPr lang="ja-JP" altLang="en-US" sz="1600" dirty="0">
                <a:solidFill>
                  <a:prstClr val="black"/>
                </a:solidFill>
                <a:latin typeface="HGS明朝B" panose="02020800000000000000" pitchFamily="18" charset="-128"/>
                <a:ea typeface="HGS明朝B" panose="02020800000000000000" pitchFamily="18" charset="-128"/>
              </a:rPr>
              <a:t>しっかり学習しておきましょう。</a:t>
            </a:r>
            <a:endParaRPr lang="en-US" altLang="ja-JP" sz="1600" dirty="0">
              <a:solidFill>
                <a:prstClr val="black"/>
              </a:solidFill>
              <a:latin typeface="HGS明朝B" panose="02020800000000000000" pitchFamily="18" charset="-128"/>
              <a:ea typeface="HGS明朝B" panose="02020800000000000000" pitchFamily="18" charset="-128"/>
            </a:endParaRPr>
          </a:p>
          <a:p>
            <a:pPr lvl="0" algn="just">
              <a:lnSpc>
                <a:spcPct val="150000"/>
              </a:lnSpc>
              <a:defRPr/>
            </a:pPr>
            <a:r>
              <a:rPr lang="en-US" altLang="ja-JP" sz="1600" dirty="0">
                <a:solidFill>
                  <a:prstClr val="black"/>
                </a:solidFill>
                <a:latin typeface="HGS明朝B" panose="02020800000000000000" pitchFamily="18" charset="-128"/>
                <a:ea typeface="HGS明朝B" panose="02020800000000000000" pitchFamily="18" charset="-128"/>
              </a:rPr>
              <a:t>2</a:t>
            </a:r>
            <a:r>
              <a:rPr lang="ja-JP" altLang="en-US" sz="1600" dirty="0">
                <a:solidFill>
                  <a:prstClr val="black"/>
                </a:solidFill>
                <a:latin typeface="HGS明朝B" panose="02020800000000000000" pitchFamily="18" charset="-128"/>
                <a:ea typeface="HGS明朝B" panose="02020800000000000000" pitchFamily="18" charset="-128"/>
              </a:rPr>
              <a:t> 合計残高試算表の作成の内容は、</a:t>
            </a:r>
            <a:r>
              <a:rPr lang="ja-JP" altLang="ja-JP" sz="1600" kern="100" dirty="0">
                <a:solidFill>
                  <a:prstClr val="black"/>
                </a:solidFill>
                <a:latin typeface="HGS明朝B" panose="02020800000000000000" pitchFamily="18" charset="-128"/>
                <a:ea typeface="HGS明朝B" panose="02020800000000000000" pitchFamily="18" charset="-128"/>
                <a:cs typeface="Times New Roman" panose="02020603050405020304" pitchFamily="18" charset="0"/>
              </a:rPr>
              <a:t>ある時点の合計試算表と期中取引資料がデータとして与えられており、そのデータから合計残高試算表を作成するというものです。</a:t>
            </a:r>
          </a:p>
          <a:p>
            <a:pPr eaLnBrk="1" fontAlgn="auto" hangingPunct="1">
              <a:lnSpc>
                <a:spcPct val="150000"/>
              </a:lnSpc>
              <a:spcBef>
                <a:spcPct val="20000"/>
              </a:spcBef>
              <a:spcAft>
                <a:spcPts val="0"/>
              </a:spcAft>
              <a:defRPr/>
            </a:pPr>
            <a:r>
              <a:rPr lang="ja-JP" altLang="en-US" sz="1600" dirty="0">
                <a:solidFill>
                  <a:prstClr val="black"/>
                </a:solidFill>
                <a:latin typeface="HGS明朝B" panose="02020800000000000000" pitchFamily="18" charset="-128"/>
                <a:ea typeface="HGS明朝B" panose="02020800000000000000" pitchFamily="18" charset="-128"/>
              </a:rPr>
              <a:t>難易度は高いのですが、</a:t>
            </a:r>
            <a:r>
              <a:rPr lang="en-US" altLang="ja-JP" sz="1600" dirty="0">
                <a:solidFill>
                  <a:prstClr val="black"/>
                </a:solidFill>
                <a:latin typeface="HGS明朝B" panose="02020800000000000000" pitchFamily="18" charset="-128"/>
                <a:ea typeface="HGS明朝B" panose="02020800000000000000" pitchFamily="18" charset="-128"/>
              </a:rPr>
              <a:t>2022</a:t>
            </a:r>
            <a:r>
              <a:rPr lang="ja-JP" altLang="en-US" sz="1600" dirty="0">
                <a:solidFill>
                  <a:prstClr val="black"/>
                </a:solidFill>
                <a:latin typeface="HGS明朝B" panose="02020800000000000000" pitchFamily="18" charset="-128"/>
                <a:ea typeface="HGS明朝B" panose="02020800000000000000" pitchFamily="18" charset="-128"/>
              </a:rPr>
              <a:t>年以降の日本商工会議所簿記</a:t>
            </a:r>
            <a:r>
              <a:rPr lang="en-US" altLang="ja-JP" sz="1600" dirty="0">
                <a:solidFill>
                  <a:prstClr val="black"/>
                </a:solidFill>
                <a:latin typeface="HGS明朝B" panose="02020800000000000000" pitchFamily="18" charset="-128"/>
                <a:ea typeface="HGS明朝B" panose="02020800000000000000" pitchFamily="18" charset="-128"/>
              </a:rPr>
              <a:t>3</a:t>
            </a:r>
            <a:r>
              <a:rPr lang="ja-JP" altLang="en-US" sz="1600" dirty="0">
                <a:solidFill>
                  <a:prstClr val="black"/>
                </a:solidFill>
                <a:latin typeface="HGS明朝B" panose="02020800000000000000" pitchFamily="18" charset="-128"/>
                <a:ea typeface="HGS明朝B" panose="02020800000000000000" pitchFamily="18" charset="-128"/>
              </a:rPr>
              <a:t>級検定の出題頻度は低いです。</a:t>
            </a:r>
            <a:endParaRPr lang="en-US" altLang="ja-JP" sz="1600" dirty="0">
              <a:solidFill>
                <a:prstClr val="black"/>
              </a:solidFill>
              <a:latin typeface="HGS明朝B" panose="02020800000000000000" pitchFamily="18" charset="-128"/>
              <a:ea typeface="HGS明朝B" panose="02020800000000000000" pitchFamily="18" charset="-128"/>
            </a:endParaRPr>
          </a:p>
          <a:p>
            <a:pPr eaLnBrk="1" fontAlgn="auto" hangingPunct="1">
              <a:lnSpc>
                <a:spcPct val="150000"/>
              </a:lnSpc>
              <a:spcBef>
                <a:spcPct val="20000"/>
              </a:spcBef>
              <a:spcAft>
                <a:spcPts val="0"/>
              </a:spcAft>
              <a:defRPr/>
            </a:pPr>
            <a:r>
              <a:rPr lang="ja-JP" altLang="en-US" sz="1600" dirty="0">
                <a:solidFill>
                  <a:prstClr val="black"/>
                </a:solidFill>
                <a:latin typeface="HGS明朝B" panose="02020800000000000000" pitchFamily="18" charset="-128"/>
                <a:ea typeface="HGS明朝B" panose="02020800000000000000" pitchFamily="18" charset="-128"/>
              </a:rPr>
              <a:t>より高いレベルの簿記技術を身に付ける目的で、学習をお勧めします。　</a:t>
            </a:r>
            <a:endParaRPr lang="en-US" altLang="ja-JP" sz="1600" dirty="0">
              <a:solidFill>
                <a:srgbClr val="002060"/>
              </a:solidFill>
              <a:latin typeface="HGS明朝B" panose="02020800000000000000" pitchFamily="18" charset="-128"/>
              <a:ea typeface="HGS明朝B" panose="02020800000000000000" pitchFamily="18" charset="-128"/>
            </a:endParaRPr>
          </a:p>
        </p:txBody>
      </p:sp>
      <p:sp>
        <p:nvSpPr>
          <p:cNvPr id="3" name="正方形/長方形 2">
            <a:extLst>
              <a:ext uri="{FF2B5EF4-FFF2-40B4-BE49-F238E27FC236}">
                <a16:creationId xmlns:a16="http://schemas.microsoft.com/office/drawing/2014/main" id="{D62C29A3-0FE1-4349-AA9E-2FF6B007B05C}"/>
              </a:ext>
            </a:extLst>
          </p:cNvPr>
          <p:cNvSpPr/>
          <p:nvPr/>
        </p:nvSpPr>
        <p:spPr>
          <a:xfrm>
            <a:off x="1158298" y="1448433"/>
            <a:ext cx="45719" cy="4870432"/>
          </a:xfrm>
          <a:prstGeom prst="rect">
            <a:avLst/>
          </a:prstGeom>
          <a:solidFill>
            <a:schemeClr val="accent6">
              <a:lumMod val="60000"/>
              <a:lumOff val="40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ustDataLst>
      <p:tags r:id="rId1"/>
    </p:custDataLst>
    <p:extLst>
      <p:ext uri="{BB962C8B-B14F-4D97-AF65-F5344CB8AC3E}">
        <p14:creationId xmlns:p14="http://schemas.microsoft.com/office/powerpoint/2010/main" val="56631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C870AE-7082-4536-9012-A804B4D29B8F}"/>
              </a:ext>
            </a:extLst>
          </p:cNvPr>
          <p:cNvSpPr>
            <a:spLocks noGrp="1"/>
          </p:cNvSpPr>
          <p:nvPr>
            <p:ph type="sldNum" sz="quarter" idx="12"/>
          </p:nvPr>
        </p:nvSpPr>
        <p:spPr/>
        <p:txBody>
          <a:bodyPr/>
          <a:lstStyle/>
          <a:p>
            <a:pPr>
              <a:defRPr/>
            </a:pPr>
            <a:fld id="{1C30C812-0F45-4744-8703-5C00F42A8AB0}" type="slidenum">
              <a:rPr kumimoji="0" lang="en-US" altLang="ja-JP">
                <a:solidFill>
                  <a:prstClr val="black">
                    <a:tint val="75000"/>
                  </a:prstClr>
                </a:solidFill>
                <a:latin typeface="Calibri" panose="020F0502020204030204" pitchFamily="34" charset="0"/>
              </a:rPr>
              <a:pPr>
                <a:defRPr/>
              </a:pPr>
              <a:t>9</a:t>
            </a:fld>
            <a:endParaRPr kumimoji="0" lang="en-US" altLang="ja-JP">
              <a:solidFill>
                <a:prstClr val="black">
                  <a:tint val="75000"/>
                </a:prstClr>
              </a:solidFill>
              <a:latin typeface="Calibri" panose="020F0502020204030204" pitchFamily="34" charset="0"/>
            </a:endParaRPr>
          </a:p>
        </p:txBody>
      </p:sp>
      <p:sp>
        <p:nvSpPr>
          <p:cNvPr id="4" name="コンテンツ プレースホルダー 2">
            <a:extLst>
              <a:ext uri="{FF2B5EF4-FFF2-40B4-BE49-F238E27FC236}">
                <a16:creationId xmlns:a16="http://schemas.microsoft.com/office/drawing/2014/main" id="{FB6BCE59-C550-446B-9206-E54CECEBFBED}"/>
              </a:ext>
            </a:extLst>
          </p:cNvPr>
          <p:cNvSpPr txBox="1">
            <a:spLocks/>
          </p:cNvSpPr>
          <p:nvPr/>
        </p:nvSpPr>
        <p:spPr>
          <a:xfrm>
            <a:off x="4542414" y="2577951"/>
            <a:ext cx="6811386" cy="1427113"/>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eaLnBrk="0" hangingPunct="0">
              <a:lnSpc>
                <a:spcPct val="150000"/>
              </a:lnSpc>
              <a:spcBef>
                <a:spcPts val="600"/>
              </a:spcBef>
              <a:buClr>
                <a:srgbClr val="2FA3EE"/>
              </a:buClr>
              <a:buSzPct val="70000"/>
              <a:buNone/>
              <a:defRPr/>
            </a:pPr>
            <a:r>
              <a:rPr lang="en-US" altLang="ja-JP" dirty="0">
                <a:latin typeface="HGS明朝B" panose="02020800000000000000" pitchFamily="18" charset="-128"/>
                <a:ea typeface="HGS明朝B" panose="02020800000000000000" pitchFamily="18" charset="-128"/>
              </a:rPr>
              <a:t>1</a:t>
            </a:r>
            <a:r>
              <a:rPr lang="ja-JP" altLang="en-US" dirty="0">
                <a:latin typeface="HGS明朝B" panose="02020800000000000000" pitchFamily="18" charset="-128"/>
                <a:ea typeface="HGS明朝B" panose="02020800000000000000" pitchFamily="18" charset="-128"/>
              </a:rPr>
              <a:t>　財務諸表の作成</a:t>
            </a:r>
            <a:r>
              <a:rPr lang="en-US" altLang="ja-JP" dirty="0">
                <a:latin typeface="HGS明朝B" panose="02020800000000000000" pitchFamily="18" charset="-128"/>
                <a:ea typeface="HGS明朝B" panose="02020800000000000000" pitchFamily="18" charset="-128"/>
              </a:rPr>
              <a:t> (</a:t>
            </a:r>
            <a:r>
              <a:rPr lang="ja-JP" altLang="en-US" dirty="0">
                <a:latin typeface="HGS明朝B" panose="02020800000000000000" pitchFamily="18" charset="-128"/>
                <a:ea typeface="HGS明朝B" panose="02020800000000000000" pitchFamily="18" charset="-128"/>
              </a:rPr>
              <a:t>ざいむしょひょうのさくせい</a:t>
            </a:r>
            <a:r>
              <a:rPr lang="en-US" altLang="ja-JP" dirty="0">
                <a:latin typeface="HGS明朝B" panose="02020800000000000000" pitchFamily="18" charset="-128"/>
                <a:ea typeface="HGS明朝B" panose="02020800000000000000" pitchFamily="18" charset="-128"/>
              </a:rPr>
              <a:t>) </a:t>
            </a:r>
          </a:p>
          <a:p>
            <a:pPr marL="0" lvl="0" indent="0" eaLnBrk="0" hangingPunct="0">
              <a:lnSpc>
                <a:spcPct val="100000"/>
              </a:lnSpc>
              <a:spcBef>
                <a:spcPts val="600"/>
              </a:spcBef>
              <a:buClr>
                <a:srgbClr val="2FA3EE"/>
              </a:buClr>
              <a:buSzPct val="70000"/>
              <a:buNone/>
              <a:defRPr/>
            </a:pPr>
            <a:r>
              <a:rPr lang="en-US" altLang="ja-JP" cap="none" dirty="0">
                <a:solidFill>
                  <a:prstClr val="black"/>
                </a:solidFill>
                <a:latin typeface="HGS明朝B" panose="02020800000000000000" pitchFamily="18" charset="-128"/>
                <a:ea typeface="HGS明朝B" panose="02020800000000000000" pitchFamily="18" charset="-128"/>
              </a:rPr>
              <a:t>2</a:t>
            </a:r>
            <a:r>
              <a:rPr lang="ja-JP" altLang="en-US" cap="none" dirty="0">
                <a:solidFill>
                  <a:prstClr val="black"/>
                </a:solidFill>
                <a:latin typeface="HGS明朝B" panose="02020800000000000000" pitchFamily="18" charset="-128"/>
                <a:ea typeface="HGS明朝B" panose="02020800000000000000" pitchFamily="18" charset="-128"/>
              </a:rPr>
              <a:t>　合計残高試算表の作成</a:t>
            </a:r>
            <a:endParaRPr lang="en-US" altLang="ja-JP" cap="none" dirty="0">
              <a:solidFill>
                <a:prstClr val="black"/>
              </a:solidFill>
              <a:latin typeface="HGS明朝B" panose="02020800000000000000" pitchFamily="18" charset="-128"/>
              <a:ea typeface="HGS明朝B" panose="02020800000000000000" pitchFamily="18" charset="-128"/>
            </a:endParaRPr>
          </a:p>
          <a:p>
            <a:pPr marL="0" lvl="0" indent="0" eaLnBrk="0" hangingPunct="0">
              <a:lnSpc>
                <a:spcPct val="100000"/>
              </a:lnSpc>
              <a:spcBef>
                <a:spcPts val="600"/>
              </a:spcBef>
              <a:buClr>
                <a:srgbClr val="2FA3EE"/>
              </a:buClr>
              <a:buSzPct val="70000"/>
              <a:buNone/>
              <a:defRPr/>
            </a:pPr>
            <a:r>
              <a:rPr lang="ja-JP" altLang="en-US" cap="none" dirty="0">
                <a:solidFill>
                  <a:prstClr val="black"/>
                </a:solidFill>
                <a:latin typeface="HGS明朝B" panose="02020800000000000000" pitchFamily="18" charset="-128"/>
                <a:ea typeface="HGS明朝B" panose="02020800000000000000" pitchFamily="18" charset="-128"/>
              </a:rPr>
              <a:t>　　　</a:t>
            </a:r>
            <a:r>
              <a:rPr lang="en-US" altLang="ja-JP" cap="none" dirty="0">
                <a:solidFill>
                  <a:prstClr val="black"/>
                </a:solidFill>
                <a:latin typeface="HGS明朝B" panose="02020800000000000000" pitchFamily="18" charset="-128"/>
                <a:ea typeface="HGS明朝B" panose="02020800000000000000" pitchFamily="18" charset="-128"/>
              </a:rPr>
              <a:t> (</a:t>
            </a:r>
            <a:r>
              <a:rPr lang="ja-JP" altLang="en-US" cap="none" dirty="0">
                <a:solidFill>
                  <a:prstClr val="black"/>
                </a:solidFill>
                <a:latin typeface="HGS明朝B" panose="02020800000000000000" pitchFamily="18" charset="-128"/>
                <a:ea typeface="HGS明朝B" panose="02020800000000000000" pitchFamily="18" charset="-128"/>
              </a:rPr>
              <a:t>ごうけいざんだかしさんひょうのさくせい</a:t>
            </a:r>
            <a:r>
              <a:rPr lang="en-US" altLang="ja-JP" cap="none" dirty="0">
                <a:solidFill>
                  <a:prstClr val="black"/>
                </a:solidFill>
                <a:latin typeface="HGS明朝B" panose="02020800000000000000" pitchFamily="18" charset="-128"/>
                <a:ea typeface="HGS明朝B" panose="02020800000000000000" pitchFamily="18" charset="-128"/>
              </a:rPr>
              <a:t>) </a:t>
            </a:r>
            <a:endParaRPr lang="ja-JP" altLang="en-US" dirty="0">
              <a:latin typeface="HGS明朝B" panose="02020800000000000000" pitchFamily="18" charset="-128"/>
              <a:ea typeface="HGS明朝B" panose="02020800000000000000" pitchFamily="18" charset="-128"/>
            </a:endParaRPr>
          </a:p>
        </p:txBody>
      </p:sp>
      <p:sp>
        <p:nvSpPr>
          <p:cNvPr id="6" name="正方形/長方形 5">
            <a:extLst>
              <a:ext uri="{FF2B5EF4-FFF2-40B4-BE49-F238E27FC236}">
                <a16:creationId xmlns:a16="http://schemas.microsoft.com/office/drawing/2014/main" id="{D12F5C63-346A-49D6-87C0-D6F687521797}"/>
              </a:ext>
            </a:extLst>
          </p:cNvPr>
          <p:cNvSpPr/>
          <p:nvPr/>
        </p:nvSpPr>
        <p:spPr>
          <a:xfrm>
            <a:off x="4079776" y="2577951"/>
            <a:ext cx="72008" cy="1427112"/>
          </a:xfrm>
          <a:prstGeom prst="rect">
            <a:avLst/>
          </a:prstGeom>
          <a:solidFill>
            <a:srgbClr val="70AD47">
              <a:lumMod val="60000"/>
              <a:lumOff val="40000"/>
            </a:srgbClr>
          </a:solidFill>
          <a:ln w="6350" cap="flat" cmpd="sng" algn="ctr">
            <a:solidFill>
              <a:srgbClr val="4472C4"/>
            </a:solidFill>
            <a:prstDash val="solid"/>
            <a:miter lim="800000"/>
          </a:ln>
          <a:effectLst/>
          <a:scene3d>
            <a:camera prst="orthographicFront"/>
            <a:lightRig rig="threePt" dir="t"/>
          </a:scene3d>
          <a:sp3d>
            <a:bevelT/>
          </a:sp3d>
        </p:spPr>
        <p:txBody>
          <a:bodyPr rtlCol="0" anchor="ctr"/>
          <a:lstStyle/>
          <a:p>
            <a:pPr algn="ctr" eaLnBrk="1" fontAlgn="auto" hangingPunct="1">
              <a:spcBef>
                <a:spcPts val="0"/>
              </a:spcBef>
              <a:spcAft>
                <a:spcPts val="0"/>
              </a:spcAft>
              <a:defRPr/>
            </a:pPr>
            <a:endParaRPr kumimoji="0" lang="ja-JP" altLang="en-US" kern="0">
              <a:solidFill>
                <a:prstClr val="white"/>
              </a:solidFill>
              <a:latin typeface="Calibri" panose="020F0502020204030204"/>
              <a:ea typeface="游ゴシック" panose="020B0400000000000000" pitchFamily="50" charset="-128"/>
            </a:endParaRPr>
          </a:p>
        </p:txBody>
      </p:sp>
      <p:sp>
        <p:nvSpPr>
          <p:cNvPr id="7" name="Rectangle 2">
            <a:extLst>
              <a:ext uri="{FF2B5EF4-FFF2-40B4-BE49-F238E27FC236}">
                <a16:creationId xmlns:a16="http://schemas.microsoft.com/office/drawing/2014/main" id="{072948ED-F30B-49D6-A3C2-55F85F3C6F55}"/>
              </a:ext>
            </a:extLst>
          </p:cNvPr>
          <p:cNvSpPr txBox="1">
            <a:spLocks noChangeArrowheads="1"/>
          </p:cNvSpPr>
          <p:nvPr/>
        </p:nvSpPr>
        <p:spPr>
          <a:xfrm>
            <a:off x="673268" y="2336103"/>
            <a:ext cx="2923633" cy="165618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a:lstStyle>
          <a:p>
            <a:pPr eaLnBrk="0" hangingPunct="0">
              <a:lnSpc>
                <a:spcPct val="100000"/>
              </a:lnSpc>
              <a:spcBef>
                <a:spcPts val="600"/>
              </a:spcBef>
              <a:defRPr/>
            </a:pPr>
            <a:r>
              <a:rPr lang="ja-JP" altLang="en-US" sz="2400" cap="none" dirty="0">
                <a:solidFill>
                  <a:prstClr val="black"/>
                </a:solidFill>
                <a:latin typeface="HGS明朝B" panose="02020800000000000000" pitchFamily="18" charset="-128"/>
                <a:ea typeface="HGS明朝B" panose="02020800000000000000" pitchFamily="18" charset="-128"/>
              </a:rPr>
              <a:t>第</a:t>
            </a:r>
            <a:r>
              <a:rPr lang="en-US" altLang="ja-JP" sz="2400" cap="none" dirty="0">
                <a:solidFill>
                  <a:prstClr val="black"/>
                </a:solidFill>
                <a:latin typeface="HGS明朝B" panose="02020800000000000000" pitchFamily="18" charset="-128"/>
                <a:ea typeface="HGS明朝B" panose="02020800000000000000" pitchFamily="18" charset="-128"/>
              </a:rPr>
              <a:t>15</a:t>
            </a:r>
            <a:r>
              <a:rPr lang="ja-JP" altLang="en-US" sz="2400" cap="none" dirty="0">
                <a:solidFill>
                  <a:prstClr val="black"/>
                </a:solidFill>
                <a:latin typeface="HGS明朝B" panose="02020800000000000000" pitchFamily="18" charset="-128"/>
                <a:ea typeface="HGS明朝B" panose="02020800000000000000" pitchFamily="18" charset="-128"/>
              </a:rPr>
              <a:t>講</a:t>
            </a:r>
            <a:br>
              <a:rPr lang="en-US" altLang="ja-JP" sz="2400" cap="none" dirty="0">
                <a:solidFill>
                  <a:prstClr val="black"/>
                </a:solidFill>
                <a:latin typeface="HGS明朝B" panose="02020800000000000000" pitchFamily="18" charset="-128"/>
                <a:ea typeface="HGS明朝B" panose="02020800000000000000" pitchFamily="18" charset="-128"/>
              </a:rPr>
            </a:br>
            <a:r>
              <a:rPr lang="ja-JP" altLang="en-US" sz="2400" cap="none" dirty="0">
                <a:solidFill>
                  <a:prstClr val="black"/>
                </a:solidFill>
                <a:latin typeface="HGS明朝B" panose="02020800000000000000" pitchFamily="18" charset="-128"/>
                <a:ea typeface="HGS明朝B" panose="02020800000000000000" pitchFamily="18" charset="-128"/>
              </a:rPr>
              <a:t>  </a:t>
            </a:r>
            <a:r>
              <a:rPr lang="ja-JP" altLang="en-US" sz="2400" dirty="0">
                <a:latin typeface="HGS明朝B" panose="02020800000000000000" pitchFamily="18" charset="-128"/>
                <a:ea typeface="HGS明朝B" panose="02020800000000000000" pitchFamily="18" charset="-128"/>
              </a:rPr>
              <a:t>財務諸表の作成</a:t>
            </a:r>
            <a:endParaRPr lang="en-US" altLang="ja-JP" sz="2400" cap="none" dirty="0">
              <a:solidFill>
                <a:srgbClr val="002060"/>
              </a:solidFill>
              <a:latin typeface="HGS明朝B" panose="02020800000000000000" pitchFamily="18" charset="-128"/>
              <a:ea typeface="HGS明朝B" panose="02020800000000000000" pitchFamily="18" charset="-128"/>
            </a:endParaRPr>
          </a:p>
        </p:txBody>
      </p:sp>
      <p:sp>
        <p:nvSpPr>
          <p:cNvPr id="2" name="フッター プレースホルダー 1">
            <a:extLst>
              <a:ext uri="{FF2B5EF4-FFF2-40B4-BE49-F238E27FC236}">
                <a16:creationId xmlns:a16="http://schemas.microsoft.com/office/drawing/2014/main" id="{0EC1EE1F-A115-414C-9F4F-C5EE14681E9B}"/>
              </a:ext>
            </a:extLst>
          </p:cNvPr>
          <p:cNvSpPr>
            <a:spLocks noGrp="1"/>
          </p:cNvSpPr>
          <p:nvPr>
            <p:ph type="ftr" sz="quarter" idx="11"/>
          </p:nvPr>
        </p:nvSpPr>
        <p:spPr>
          <a:xfrm>
            <a:off x="4200525" y="6004003"/>
            <a:ext cx="4114800" cy="365125"/>
          </a:xfrm>
        </p:spPr>
        <p:txBody>
          <a:bodyPr/>
          <a:lstStyle/>
          <a:p>
            <a:pPr>
              <a:defRPr/>
            </a:pPr>
            <a:r>
              <a:rPr lang="ja-JP" altLang="en-US">
                <a:solidFill>
                  <a:prstClr val="black">
                    <a:tint val="75000"/>
                  </a:prstClr>
                </a:solidFill>
              </a:rPr>
              <a:t>社長の実践経営講座　</a:t>
            </a:r>
            <a:r>
              <a:rPr lang="en-US" altLang="ja-JP">
                <a:solidFill>
                  <a:prstClr val="black">
                    <a:tint val="75000"/>
                  </a:prstClr>
                </a:solidFill>
              </a:rPr>
              <a:t>© </a:t>
            </a:r>
            <a:r>
              <a:rPr lang="ja-JP" altLang="en-US">
                <a:solidFill>
                  <a:prstClr val="black">
                    <a:tint val="75000"/>
                  </a:prstClr>
                </a:solidFill>
              </a:rPr>
              <a:t>国際会計コンソーシアム</a:t>
            </a:r>
            <a:endParaRPr lang="en-US" altLang="ja-JP" dirty="0">
              <a:solidFill>
                <a:prstClr val="black">
                  <a:tint val="75000"/>
                </a:prstClr>
              </a:solidFill>
            </a:endParaRPr>
          </a:p>
        </p:txBody>
      </p:sp>
    </p:spTree>
    <p:custDataLst>
      <p:tags r:id="rId1"/>
    </p:custDataLst>
    <p:extLst>
      <p:ext uri="{BB962C8B-B14F-4D97-AF65-F5344CB8AC3E}">
        <p14:creationId xmlns:p14="http://schemas.microsoft.com/office/powerpoint/2010/main" val="31144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6.5|4.4|2.3|8.4|9.8|3.3|7.8|8.1|1.1|10.7|15.4"/>
</p:tagLst>
</file>

<file path=ppt/tags/tag10.xml><?xml version="1.0" encoding="utf-8"?>
<p:tagLst xmlns:a="http://schemas.openxmlformats.org/drawingml/2006/main" xmlns:r="http://schemas.openxmlformats.org/officeDocument/2006/relationships" xmlns:p="http://schemas.openxmlformats.org/presentationml/2006/main">
  <p:tag name="TIMING" val="|7.5|11.3|21.4|11.8|26.9|39.6|11.4|25.2|12.2|10.2|14.3|14.3|25|10.8|33.6|8"/>
</p:tagLst>
</file>

<file path=ppt/tags/tag11.xml><?xml version="1.0" encoding="utf-8"?>
<p:tagLst xmlns:a="http://schemas.openxmlformats.org/drawingml/2006/main" xmlns:r="http://schemas.openxmlformats.org/officeDocument/2006/relationships" xmlns:p="http://schemas.openxmlformats.org/presentationml/2006/main">
  <p:tag name="TIMING" val="|1.3|15.1|3.5|14.5|46.8|10.3|9.9|12.7|20.9|39.1|13.6|18.4|22.7|43.5|40.8|33.6|14.6|14.5|27"/>
</p:tagLst>
</file>

<file path=ppt/tags/tag12.xml><?xml version="1.0" encoding="utf-8"?>
<p:tagLst xmlns:a="http://schemas.openxmlformats.org/drawingml/2006/main" xmlns:r="http://schemas.openxmlformats.org/officeDocument/2006/relationships" xmlns:p="http://schemas.openxmlformats.org/presentationml/2006/main">
  <p:tag name="TIMING" val="|11.9|17.1|137|8|6.2|8.7|15.2|2.1|11.1|11.6|5.6|5.5|7.2|14.9|9.1|9.8|10.5|15.8|14.1|12.8|7.6"/>
</p:tagLst>
</file>

<file path=ppt/tags/tag13.xml><?xml version="1.0" encoding="utf-8"?>
<p:tagLst xmlns:a="http://schemas.openxmlformats.org/drawingml/2006/main" xmlns:r="http://schemas.openxmlformats.org/officeDocument/2006/relationships" xmlns:p="http://schemas.openxmlformats.org/presentationml/2006/main">
  <p:tag name="TIMING" val="|59.9"/>
</p:tagLst>
</file>

<file path=ppt/tags/tag14.xml><?xml version="1.0" encoding="utf-8"?>
<p:tagLst xmlns:a="http://schemas.openxmlformats.org/drawingml/2006/main" xmlns:r="http://schemas.openxmlformats.org/officeDocument/2006/relationships" xmlns:p="http://schemas.openxmlformats.org/presentationml/2006/main">
  <p:tag name="TIMING" val="|17.5|13.2|8|12.2|8.4|8.1|16.9|23.8|73.4"/>
</p:tagLst>
</file>

<file path=ppt/tags/tag15.xml><?xml version="1.0" encoding="utf-8"?>
<p:tagLst xmlns:a="http://schemas.openxmlformats.org/drawingml/2006/main" xmlns:r="http://schemas.openxmlformats.org/officeDocument/2006/relationships" xmlns:p="http://schemas.openxmlformats.org/presentationml/2006/main">
  <p:tag name="TIMING" val="|3|4.5|7.2|21.5"/>
</p:tagLst>
</file>

<file path=ppt/tags/tag16.xml><?xml version="1.0" encoding="utf-8"?>
<p:tagLst xmlns:a="http://schemas.openxmlformats.org/drawingml/2006/main" xmlns:r="http://schemas.openxmlformats.org/officeDocument/2006/relationships" xmlns:p="http://schemas.openxmlformats.org/presentationml/2006/main">
  <p:tag name="TIMING" val="|10.5|14.1|1.3|5.6|3.2"/>
</p:tagLst>
</file>

<file path=ppt/tags/tag17.xml><?xml version="1.0" encoding="utf-8"?>
<p:tagLst xmlns:a="http://schemas.openxmlformats.org/drawingml/2006/main" xmlns:r="http://schemas.openxmlformats.org/officeDocument/2006/relationships" xmlns:p="http://schemas.openxmlformats.org/presentationml/2006/main">
  <p:tag name="TIMING" val="|7.6|9.8|10|2|10.1|24.7|19.7|9.9|2.9|20|10.6|12.4|5.4|39.5|9.5|4.6"/>
</p:tagLst>
</file>

<file path=ppt/tags/tag18.xml><?xml version="1.0" encoding="utf-8"?>
<p:tagLst xmlns:a="http://schemas.openxmlformats.org/drawingml/2006/main" xmlns:r="http://schemas.openxmlformats.org/officeDocument/2006/relationships" xmlns:p="http://schemas.openxmlformats.org/presentationml/2006/main">
  <p:tag name="TIMING" val="|1|8.4|7|56.6|10.5|16|9.7|12.5|12.8|3.1|19.2|26.3|9.3|15.1|15.7|10.1"/>
</p:tagLst>
</file>

<file path=ppt/tags/tag19.xml><?xml version="1.0" encoding="utf-8"?>
<p:tagLst xmlns:a="http://schemas.openxmlformats.org/drawingml/2006/main" xmlns:r="http://schemas.openxmlformats.org/officeDocument/2006/relationships" xmlns:p="http://schemas.openxmlformats.org/presentationml/2006/main">
  <p:tag name="TIMING" val="|0.9|10.3|7.1|12.5|12.2|55.3|10.4|8.8|5.1|28.2|7.8|126.2|12|8.7|35.6"/>
</p:tagLst>
</file>

<file path=ppt/tags/tag2.xml><?xml version="1.0" encoding="utf-8"?>
<p:tagLst xmlns:a="http://schemas.openxmlformats.org/drawingml/2006/main" xmlns:r="http://schemas.openxmlformats.org/officeDocument/2006/relationships" xmlns:p="http://schemas.openxmlformats.org/presentationml/2006/main">
  <p:tag name="TIMING" val="|1.7|8.5|11.2|6.2|6.1|15.1|10.7|29|7.4|8|6.9|5.7|9.8|6.3"/>
</p:tagLst>
</file>

<file path=ppt/tags/tag20.xml><?xml version="1.0" encoding="utf-8"?>
<p:tagLst xmlns:a="http://schemas.openxmlformats.org/drawingml/2006/main" xmlns:r="http://schemas.openxmlformats.org/officeDocument/2006/relationships" xmlns:p="http://schemas.openxmlformats.org/presentationml/2006/main">
  <p:tag name="TIMING" val="|113.4|5.2|58.9|18.9|22.3|48.9|50.3|86.5|13.4|128.3|10.9|79"/>
</p:tagLst>
</file>

<file path=ppt/tags/tag21.xml><?xml version="1.0" encoding="utf-8"?>
<p:tagLst xmlns:a="http://schemas.openxmlformats.org/drawingml/2006/main" xmlns:r="http://schemas.openxmlformats.org/officeDocument/2006/relationships" xmlns:p="http://schemas.openxmlformats.org/presentationml/2006/main">
  <p:tag name="TIMING" val="|7.5|11.3|13.8"/>
</p:tagLst>
</file>

<file path=ppt/tags/tag22.xml><?xml version="1.0" encoding="utf-8"?>
<p:tagLst xmlns:a="http://schemas.openxmlformats.org/drawingml/2006/main" xmlns:r="http://schemas.openxmlformats.org/officeDocument/2006/relationships" xmlns:p="http://schemas.openxmlformats.org/presentationml/2006/main">
  <p:tag name="TIMING" val="|9.6|7.9|15.8|19.5|20.1|37.3|6.2|29.1|26.6|16.1|22.9|12.7|18.3|6.5|32.2|11.3|8|8|5.7|16.6"/>
</p:tagLst>
</file>

<file path=ppt/tags/tag23.xml><?xml version="1.0" encoding="utf-8"?>
<p:tagLst xmlns:a="http://schemas.openxmlformats.org/drawingml/2006/main" xmlns:r="http://schemas.openxmlformats.org/officeDocument/2006/relationships" xmlns:p="http://schemas.openxmlformats.org/presentationml/2006/main">
  <p:tag name="TIMING" val="|11.6|38.5|1.9|13.6|3.1|22.9|9.3|150.7|3.1|1.3|190.4"/>
</p:tagLst>
</file>

<file path=ppt/tags/tag24.xml><?xml version="1.0" encoding="utf-8"?>
<p:tagLst xmlns:a="http://schemas.openxmlformats.org/drawingml/2006/main" xmlns:r="http://schemas.openxmlformats.org/officeDocument/2006/relationships" xmlns:p="http://schemas.openxmlformats.org/presentationml/2006/main">
  <p:tag name="TIMING" val="|6.7|11.6|20|10.3|13.6|7.4|14.8|17|22.9|21.9|23.8|30.2|17.8|8.6|10.5"/>
</p:tagLst>
</file>

<file path=ppt/tags/tag25.xml><?xml version="1.0" encoding="utf-8"?>
<p:tagLst xmlns:a="http://schemas.openxmlformats.org/drawingml/2006/main" xmlns:r="http://schemas.openxmlformats.org/officeDocument/2006/relationships" xmlns:p="http://schemas.openxmlformats.org/presentationml/2006/main">
  <p:tag name="TIMING" val="|5.1|7.8|9.8|18.1|24.1|10.8|49.9|10.5|17.2|10.6|19.8|6.4|30|9.6|19.3|12.5"/>
</p:tagLst>
</file>

<file path=ppt/tags/tag26.xml><?xml version="1.0" encoding="utf-8"?>
<p:tagLst xmlns:a="http://schemas.openxmlformats.org/drawingml/2006/main" xmlns:r="http://schemas.openxmlformats.org/officeDocument/2006/relationships" xmlns:p="http://schemas.openxmlformats.org/presentationml/2006/main">
  <p:tag name="TIMING" val="|1|12.2|41.4|7|8.8|9.4|17.3|17.4|8.2|23.9|7.7"/>
</p:tagLst>
</file>

<file path=ppt/tags/tag27.xml><?xml version="1.0" encoding="utf-8"?>
<p:tagLst xmlns:a="http://schemas.openxmlformats.org/drawingml/2006/main" xmlns:r="http://schemas.openxmlformats.org/officeDocument/2006/relationships" xmlns:p="http://schemas.openxmlformats.org/presentationml/2006/main">
  <p:tag name="TIMING" val="|15.5|5.8|1|2.2|0.9|1|1.4|28.7|10.7|1.6|32.7|5.6|3.5|1.7|7.1|4.6|5.1"/>
</p:tagLst>
</file>

<file path=ppt/tags/tag28.xml><?xml version="1.0" encoding="utf-8"?>
<p:tagLst xmlns:a="http://schemas.openxmlformats.org/drawingml/2006/main" xmlns:r="http://schemas.openxmlformats.org/officeDocument/2006/relationships" xmlns:p="http://schemas.openxmlformats.org/presentationml/2006/main">
  <p:tag name="TIMING" val="|11.5"/>
</p:tagLst>
</file>

<file path=ppt/tags/tag29.xml><?xml version="1.0" encoding="utf-8"?>
<p:tagLst xmlns:a="http://schemas.openxmlformats.org/drawingml/2006/main" xmlns:r="http://schemas.openxmlformats.org/officeDocument/2006/relationships" xmlns:p="http://schemas.openxmlformats.org/presentationml/2006/main">
  <p:tag name="TIMING" val="|19.4|7.1|3.6|8|6.2|6|7.9|11.3|7.7|5.8|4.5|6.2|6.2|10.2|8.3"/>
</p:tagLst>
</file>

<file path=ppt/tags/tag3.xml><?xml version="1.0" encoding="utf-8"?>
<p:tagLst xmlns:a="http://schemas.openxmlformats.org/drawingml/2006/main" xmlns:r="http://schemas.openxmlformats.org/officeDocument/2006/relationships" xmlns:p="http://schemas.openxmlformats.org/presentationml/2006/main">
  <p:tag name="TIMING" val="|0.9|8.3|7.5|6.3|4.6|10.8|5.2|23.7|15.5|8.7|6.1|4.7|15.7|5.8"/>
</p:tagLst>
</file>

<file path=ppt/tags/tag30.xml><?xml version="1.0" encoding="utf-8"?>
<p:tagLst xmlns:a="http://schemas.openxmlformats.org/drawingml/2006/main" xmlns:r="http://schemas.openxmlformats.org/officeDocument/2006/relationships" xmlns:p="http://schemas.openxmlformats.org/presentationml/2006/main">
  <p:tag name="TIMING" val="|4.9|2.7|4.6|6.6|3.7|9.4|2.8|5.8|2.8|6.9|3.2|5.4|5.5"/>
</p:tagLst>
</file>

<file path=ppt/tags/tag31.xml><?xml version="1.0" encoding="utf-8"?>
<p:tagLst xmlns:a="http://schemas.openxmlformats.org/drawingml/2006/main" xmlns:r="http://schemas.openxmlformats.org/officeDocument/2006/relationships" xmlns:p="http://schemas.openxmlformats.org/presentationml/2006/main">
  <p:tag name="TIMING" val="|11.1|2.7|4.2|8.5|2|5.3|4.3|10.8|3.4|2.9|6.8|2.3|8.4|3.8|21.3|4.5|6.8"/>
</p:tagLst>
</file>

<file path=ppt/tags/tag32.xml><?xml version="1.0" encoding="utf-8"?>
<p:tagLst xmlns:a="http://schemas.openxmlformats.org/drawingml/2006/main" xmlns:r="http://schemas.openxmlformats.org/officeDocument/2006/relationships" xmlns:p="http://schemas.openxmlformats.org/presentationml/2006/main">
  <p:tag name="TIMING" val="|25.1|23.7|3|7.6|2|23.1|1.1|15.9|16.1|13.6|1.1|54.8"/>
</p:tagLst>
</file>

<file path=ppt/tags/tag33.xml><?xml version="1.0" encoding="utf-8"?>
<p:tagLst xmlns:a="http://schemas.openxmlformats.org/drawingml/2006/main" xmlns:r="http://schemas.openxmlformats.org/officeDocument/2006/relationships" xmlns:p="http://schemas.openxmlformats.org/presentationml/2006/main">
  <p:tag name="TIMING" val="|22.2|3.5|162.4|132.6|6.9|5.7|40.8|43.2"/>
</p:tagLst>
</file>

<file path=ppt/tags/tag34.xml><?xml version="1.0" encoding="utf-8"?>
<p:tagLst xmlns:a="http://schemas.openxmlformats.org/drawingml/2006/main" xmlns:r="http://schemas.openxmlformats.org/officeDocument/2006/relationships" xmlns:p="http://schemas.openxmlformats.org/presentationml/2006/main">
  <p:tag name="TIMING" val="|8.8|9.6|8|6.4|16.9|13.3|18.9|6.2|4|3.5|3.9|4.9|5.2"/>
</p:tagLst>
</file>

<file path=ppt/tags/tag4.xml><?xml version="1.0" encoding="utf-8"?>
<p:tagLst xmlns:a="http://schemas.openxmlformats.org/drawingml/2006/main" xmlns:r="http://schemas.openxmlformats.org/officeDocument/2006/relationships" xmlns:p="http://schemas.openxmlformats.org/presentationml/2006/main">
  <p:tag name="TIMING" val="|2.6"/>
</p:tagLst>
</file>

<file path=ppt/tags/tag5.xml><?xml version="1.0" encoding="utf-8"?>
<p:tagLst xmlns:a="http://schemas.openxmlformats.org/drawingml/2006/main" xmlns:r="http://schemas.openxmlformats.org/officeDocument/2006/relationships" xmlns:p="http://schemas.openxmlformats.org/presentationml/2006/main">
  <p:tag name="TIMING" val="|8.8|25.6|13.5|14.2|15.1|3.9"/>
</p:tagLst>
</file>

<file path=ppt/tags/tag6.xml><?xml version="1.0" encoding="utf-8"?>
<p:tagLst xmlns:a="http://schemas.openxmlformats.org/drawingml/2006/main" xmlns:r="http://schemas.openxmlformats.org/officeDocument/2006/relationships" xmlns:p="http://schemas.openxmlformats.org/presentationml/2006/main">
  <p:tag name="TIMING" val="|12.5"/>
</p:tagLst>
</file>

<file path=ppt/tags/tag7.xml><?xml version="1.0" encoding="utf-8"?>
<p:tagLst xmlns:a="http://schemas.openxmlformats.org/drawingml/2006/main" xmlns:r="http://schemas.openxmlformats.org/officeDocument/2006/relationships" xmlns:p="http://schemas.openxmlformats.org/presentationml/2006/main">
  <p:tag name="TIMING" val="|113.4|5.2|58.9|18.9|22.3|48.9|50.3|86.5|13.4|128.3|10.9|79"/>
</p:tagLst>
</file>

<file path=ppt/tags/tag8.xml><?xml version="1.0" encoding="utf-8"?>
<p:tagLst xmlns:a="http://schemas.openxmlformats.org/drawingml/2006/main" xmlns:r="http://schemas.openxmlformats.org/officeDocument/2006/relationships" xmlns:p="http://schemas.openxmlformats.org/presentationml/2006/main">
  <p:tag name="TIMING" val="|21.8|19.3|3.1|11.1|11|13.1|12.5|6.7|15.1|9.9|6.2|6|15.1|14|5|17.2"/>
</p:tagLst>
</file>

<file path=ppt/tags/tag9.xml><?xml version="1.0" encoding="utf-8"?>
<p:tagLst xmlns:a="http://schemas.openxmlformats.org/drawingml/2006/main" xmlns:r="http://schemas.openxmlformats.org/officeDocument/2006/relationships" xmlns:p="http://schemas.openxmlformats.org/presentationml/2006/main">
  <p:tag name="TIMING" val="|42.3|133.5|19.7|9.6|6.6|8.8|5.9|1.7|44.7|7.9|57.3|11.7|34.2|2.5|44.3|57|1.2|36|35"/>
</p:tagLst>
</file>

<file path=ppt/theme/theme1.xml><?xml version="1.0" encoding="utf-8"?>
<a:theme xmlns:a="http://schemas.openxmlformats.org/drawingml/2006/main" name="15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7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ギャラリー">
  <a:themeElements>
    <a:clrScheme name="ギャラリー">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ギャラリー">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7.xml><?xml version="1.0" encoding="utf-8"?>
<a:theme xmlns:a="http://schemas.openxmlformats.org/drawingml/2006/main" name="14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1984</TotalTime>
  <Words>10073</Words>
  <Application>Microsoft Office PowerPoint</Application>
  <PresentationFormat>ワイド画面</PresentationFormat>
  <Paragraphs>3226</Paragraphs>
  <Slides>48</Slides>
  <Notes>17</Notes>
  <HiddenSlides>0</HiddenSlides>
  <MMClips>0</MMClips>
  <ScaleCrop>false</ScaleCrop>
  <HeadingPairs>
    <vt:vector size="6" baseType="variant">
      <vt:variant>
        <vt:lpstr>使用されているフォント</vt:lpstr>
      </vt:variant>
      <vt:variant>
        <vt:i4>12</vt:i4>
      </vt:variant>
      <vt:variant>
        <vt:lpstr>テーマ</vt:lpstr>
      </vt:variant>
      <vt:variant>
        <vt:i4>8</vt:i4>
      </vt:variant>
      <vt:variant>
        <vt:lpstr>スライド タイトル</vt:lpstr>
      </vt:variant>
      <vt:variant>
        <vt:i4>48</vt:i4>
      </vt:variant>
    </vt:vector>
  </HeadingPairs>
  <TitlesOfParts>
    <vt:vector size="68" baseType="lpstr">
      <vt:lpstr>HGP明朝B</vt:lpstr>
      <vt:lpstr>HGS明朝B</vt:lpstr>
      <vt:lpstr>HG明朝B</vt:lpstr>
      <vt:lpstr>SimSun</vt:lpstr>
      <vt:lpstr>游ゴシック</vt:lpstr>
      <vt:lpstr>Arial</vt:lpstr>
      <vt:lpstr>Calibri</vt:lpstr>
      <vt:lpstr>Calibri Light</vt:lpstr>
      <vt:lpstr>Century</vt:lpstr>
      <vt:lpstr>Gill Sans MT</vt:lpstr>
      <vt:lpstr>Verdana</vt:lpstr>
      <vt:lpstr>Wingdings</vt:lpstr>
      <vt:lpstr>15_Office Theme</vt:lpstr>
      <vt:lpstr>17_Office Theme</vt:lpstr>
      <vt:lpstr>2_Office テーマ</vt:lpstr>
      <vt:lpstr>1_Office テーマ</vt:lpstr>
      <vt:lpstr>3_Office テーマ</vt:lpstr>
      <vt:lpstr>ギャラリー</vt:lpstr>
      <vt:lpstr>14_Office テーマ</vt:lpstr>
      <vt:lpstr>12_Office テーマ</vt:lpstr>
      <vt:lpstr>PowerPoint プレゼンテーション</vt:lpstr>
      <vt:lpstr>PowerPoint プレゼンテーション</vt:lpstr>
      <vt:lpstr>PowerPoint プレゼンテーション</vt:lpstr>
      <vt:lpstr>第20講　収益費用の発生と期間帰属(決算修正)  復習</vt:lpstr>
      <vt:lpstr>第20講　収益費用の発生と期間帰属(決算修正)  復習-2</vt:lpstr>
      <vt:lpstr>第20講　収益費用の発生と期間帰属(決算修正)  復習-3</vt:lpstr>
      <vt:lpstr>第20講　収益費用の発生と期間帰属(決算修正)  復習-4</vt:lpstr>
      <vt:lpstr>第15講　財務諸表の作成 学習内容</vt:lpstr>
      <vt:lpstr>PowerPoint プレゼンテーション</vt:lpstr>
      <vt:lpstr>第15講　テーマ 15 合計残高試算表の作成 1　財務諸表の作成 (ざいむしょひょうのさくせい)</vt:lpstr>
      <vt:lpstr>問題15①</vt:lpstr>
      <vt:lpstr>問題15①　解答用紙</vt:lpstr>
      <vt:lpstr>問題15①　解答</vt:lpstr>
      <vt:lpstr>問題15①　解説</vt:lpstr>
      <vt:lpstr>問題15①-2　解説</vt:lpstr>
      <vt:lpstr>問題15②</vt:lpstr>
      <vt:lpstr>PowerPoint プレゼンテーション</vt:lpstr>
      <vt:lpstr>問題15②　解答用紙</vt:lpstr>
      <vt:lpstr>問題15②-2　解答用紙</vt:lpstr>
      <vt:lpstr>問題15② 解答</vt:lpstr>
      <vt:lpstr>問題15②-2 解答</vt:lpstr>
      <vt:lpstr>問題15② 解説</vt:lpstr>
      <vt:lpstr>問題15②-2　解説</vt:lpstr>
      <vt:lpstr>問題15②-2　解説</vt:lpstr>
      <vt:lpstr>問題15②-3　解説</vt:lpstr>
      <vt:lpstr>第15講　テーマ 15 合計残高試算表の作成 2 合計残高試算表の作成 　(ごうけいざんだかしさんひょうのさくせい)</vt:lpstr>
      <vt:lpstr>問題15③</vt:lpstr>
      <vt:lpstr>【資料２】</vt:lpstr>
      <vt:lpstr>問題15③　解答用紙</vt:lpstr>
      <vt:lpstr>問題15③-2　解答用紙</vt:lpstr>
      <vt:lpstr>問題15③ 解答</vt:lpstr>
      <vt:lpstr>問題15③-2 解答</vt:lpstr>
      <vt:lpstr>問題15③ 解説</vt:lpstr>
      <vt:lpstr>問題15③-2 解説　仕訳</vt:lpstr>
      <vt:lpstr>問題15③-3 解説　仕訳</vt:lpstr>
      <vt:lpstr>問題15③-4 解説　仕訳</vt:lpstr>
      <vt:lpstr>問題15③-5 解説</vt:lpstr>
      <vt:lpstr>問題15④</vt:lpstr>
      <vt:lpstr>【資料２】</vt:lpstr>
      <vt:lpstr>問題15④　解答用紙</vt:lpstr>
      <vt:lpstr>問題15④ 解答</vt:lpstr>
      <vt:lpstr>問題15④ 解説　【資料２】Ⅹ２年７月中の取引</vt:lpstr>
      <vt:lpstr>問題15④-2 解説　【資料２】Ⅹ２年７月中の取引</vt:lpstr>
      <vt:lpstr>問題15④-3 解説　【資料２】-2　Ⅹ２年７月中の取引</vt:lpstr>
      <vt:lpstr>問題15④-4 解説</vt:lpstr>
      <vt:lpstr>問題15④-5 解説</vt:lpstr>
      <vt:lpstr>予告編　 第16講 伝票 (でんぴょう)      </vt:lpstr>
      <vt:lpstr>お疲れ様でした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CONTENTS</dc:title>
  <dc:creator>浅山弘志</dc:creator>
  <cp:lastModifiedBy>浅山 弘志</cp:lastModifiedBy>
  <cp:revision>157</cp:revision>
  <dcterms:created xsi:type="dcterms:W3CDTF">2019-06-04T23:47:40Z</dcterms:created>
  <dcterms:modified xsi:type="dcterms:W3CDTF">2022-04-14T11:19:38Z</dcterms:modified>
</cp:coreProperties>
</file>